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377A4A-FDC1-3B4A-B13C-BA6F24245D18}">
          <p14:sldIdLst>
            <p14:sldId id="256"/>
            <p14:sldId id="257"/>
          </p14:sldIdLst>
        </p14:section>
        <p14:section name="1" id="{2F0C1087-E3E3-C84C-9F00-1A7E3A11E855}">
          <p14:sldIdLst>
            <p14:sldId id="259"/>
            <p14:sldId id="260"/>
            <p14:sldId id="261"/>
            <p14:sldId id="262"/>
            <p14:sldId id="263"/>
            <p14:sldId id="267"/>
            <p14:sldId id="264"/>
            <p14:sldId id="266"/>
            <p14:sldId id="268"/>
            <p14:sldId id="269"/>
            <p14:sldId id="270"/>
            <p14:sldId id="271"/>
          </p14:sldIdLst>
        </p14:section>
        <p14:section name="4" id="{93603599-8CBB-2E45-9938-24B5E62FF0FA}">
          <p14:sldIdLst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1"/>
    <p:restoredTop sz="88037"/>
  </p:normalViewPr>
  <p:slideViewPr>
    <p:cSldViewPr snapToGrid="0">
      <p:cViewPr varScale="1">
        <p:scale>
          <a:sx n="136" d="100"/>
          <a:sy n="136" d="100"/>
        </p:scale>
        <p:origin x="232" y="1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33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4T08:25:21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5035 206,'0'25,"0"-3,0-15,0 5,0 0,0 1,3 9,-2-12,2 26,-3-25,0 26,0-27,0 26,0-24,0 27,0-28,-4 22,4-23,-6 27,5-26,-2 26,3-28,-3 37,2-33,-2 48,3-48,0 45,0-45,0 41,0-41,0 45,0-45,3 45,-2-46,8 43,-8-42,8 38,-5-39,3 28,-4-30,0 29,-3-27,3 34,-2-35,2 35,-3-34,3 51,-2-47,5 68,-5-67,2 71,0-72,-3 57,3-60,-3 42,0-43,0 34,0-35,0 25,0-26,0 24,0-24,0 18,3-23,-2 22,2-19,-3 28,0-25,0 31,0-30,0 19,0-21,0 7,0-6,0 20,0-20,0 32,0-32,0 31,-3-33,2 35,-5-35,2 43,1-39,-3 47,5-46,-5 53,5-53,-5 53,5-50,-8 68,8-63,-4 31,1-1,3-29,-5 56,5-64,-8 43,7-44,-4 58,6-56,-6 63,5-64,-8 67,8-66,-2 81,3-78,0 81,0-83,-3 64,2-66,-2 58,3-58,0 54,0-55,-3 62,2-60,-5 72,5-71,-5 80,3-79,-1 33,1 1,-1-34,-5 79,7-77,-10 56,11-59,-5 40,6-44,-3 36,2-38,-5 34,5-33,-2 49,3-46,0 28,0-36,0 18,0-15,0 39,0-36,0 48,0-48,0 48,0-48,0 42,0-43,0 39,0-38,0 45,0-45,0 42,0-43,0 36,0-36,0 40,0-39,0 41,0-41,3 32,-2-34,2 26,-3-27,0 21,0-22,0 21,0-19,0 28,0-27,0 27,0-28,0 25,0-25,0 31,0-30,3 49,-2-46,5 46,-6-49,3 27,-3-29,0 21,0-22,0 10,0-12,0 2,3 2,1 2,0-2,5-2,-5-2,3 3,2-3,-8 3,14-6,-9 2,6-2,-2 2,-3-2,6 2,-5-2,1 0,7 2,-7-6,7 3,-7-3,-34 12,23-6,-31 7,29-10,0 0,-14-2,11 2,-27 0,24-3,-31 0,30 0,-38-6,36 5,-36-5,40 2,-48-3,45 3,-77-5,70 8,-42-7,-2-1,36 7,-46-10,-1 1,47 8,-44-8,1 1,48 7,-40-6,2 0,40 7,-71-13,76 13,-46-4,48 6,-36 0,37 0,-58 0,52 0,-67 0,69 0,-79 0,76 0,-49 0,59 0,-61-3,50 3,-41-5,0 0,40 4,-49-5,-1 0,46 4,-43-4,1 0,44 5,-37-3,0 2,36 2,-39-2,-1 1,38 0,-42-4,-1 1,39 2,-46-4,-1-1,47 5,-60-6,-2-1,58 7,-50-3,2 1,56 4,-46 0,-1 0,44 0,-29 0,3 0,37 0,-43 3,48-2,-36 2,38-3,-24 3,26-3,-19 3,18 0,-27 1,26 0,-38-1,36 0,-36 1,37-1,-37 0,36-3,-36 3,38-2,-45 5,42-5,-29 2,34 0,-16 1,16-1,-16 3,16-5,-19 5,18-5,-43 5,39-6,-53 3,52-3,-58 3,57-2,-52 2,56-3,-32 3,35-2,-16 5,16-5,-10 5,11-6,-23 12,20-9,-42 15,40-16,-52 19,51-18,-35 15,42-14,-14 6,19-3,-7-1,8 13,-2-9,3 8,3 1,-2-9,11 35,-10-31,10 43,-8-47,3 44,-4-44,6 41,-7-39,10 40,-11-39,11 41,-10-41,7 15,1 13,1 20,-1-6,-1 35,-8-71,8 51,-8-51,8 55,-8-55,2 45,-3-53,0 23,0-25,0 9,0-10,0 2,9-1,-4-4,17 1,-13-6,7 0,14 6,-11-5,76 11,-61-10,64 10,2 3,-52-10,53 10,-6 0,-66-10,43 5,-11 0,-3 0,-12-5,45 9,-2-2,-55-9,46 6,-1 1,-48-7,50 4,-1-1,-54-5,42 4,0 2,-39-5,33 8,0 1,-39-8,27 6,-1 0,-29-5,62 6,-60-3,60-4,-57 3,61-5,-60 2,26-1,-1-1,-27 0,72 2,-81-3,55 3,-38 1,9-1,-4 0,-27-3,20 0,-20 0,30-3,-26 3,57-3,-48 3,41 1,3 1,-34-2,29 4,20 2,-18-1,-22-2,22 4,17 1,-20-2,-29-4,48 7,0 0,-49-6,58 6,-77-9,16 0,-19 0,19 0,-19 0,25 0,-23 0,58 0,-51 0,41 0,3 0,-35 0,47 0,1 0,-44 0,41 0,-1 0,-45 0,30-2,-1 1,-38 0,59-8,-63 7,60-7,-57 8,36-2,2 0,-30 3,35-2,0 1,-33 1,36 0,3 0,-28 0,39-2,-1 0,-40 2,38-2,-3 1,-48 1,51 0,-9-3,-40 2,31-1,-1 1,-37 1,83-3,-78 2,60-8,-66 7,51-13,-52 13,63-7,-61 9,58 0,-61 0,53 0,-53 0,53 3,-53 1,50-1,-51 3,48-5,-36 2,12-3,-13-3,-15-1,3 1,-2-3,-3 2,3-3,15-9,-14 7,35-16,-34 19,42-21,-40 20,52-24,-51 24,40-17,-45 21,15-12,-18 14,0-8,2 2,-7-1,7-5,-9 6,9 0,-1-5,2 10,-3-10,-1 5,-2-1,2-14,1 12,3-33,-3 30,3-39,-6 40,5-43,-8 41,5-38,-6 40,3-28,1 30,3-37,-4 35,0-47,-3 46,3-52,-2 51,5-47,-5 48,5-43,-5 40,5-40,-6 40,3-45,-3 47,3-45,-2 47,2-34,-3 35,0-29,0 29,6-29,-4 29,4-17,-3 23,0-13,1 12,2-25,-5 20,5-17,-6 20,6-11,-5 10,2-6,-3 7,0-5,-6 6,-4 3,-2 1,-31 18,29-12,-30 12,36-14,-17 5,15-2,-27 3,26-4,-38 3,36-5,-55 8,52-8,-63 5,60-3,-67-2,62 2,-65-3,64 0,-56 0,57 0,-38 0,47 0,-26-3,32 2,-13-2,14 3,-2 0,-3-3,5 3,-5-3,-15 0,16 2,-16-2,9 3,9 0,-24 0,11 0,-2 0,3 0,15 0,0-9,4-3,0-11,2 8,-2-1,3-18,0 20,0-20,6-3,-4 20,4-48,-6 48,0-44,0 47,0-41,3 21,-3 1,9-16,-7 37,4-16,-6 6,3 11,-2-26,2 26,0-32,-3 31,3-31,-3 32,0-47,0 9,0-2,0-29,0 60,0-57,0 60,3-44,1 45,0-34,-1 35,0-28,-3 32,3-29,0 29,-2-23,2 24,-3-24,0 23,0-32,0 31,0-43,0 41,0-53,0 52,0-59,0 59,0-34,0 40,0-40,0 34,0-25,0-7,0 31,0-76,0 74,0-77,0 75,3-69,-2 69,2-71,-3 72,0-31,0 0,0 31,3-79,-2 81,2-78,-3 74,0-74,0 74,3-67,-3 71,6-65,-5 66,2-60,-3 60,6-63,-4 62,10-59,-11 62,8-54,-8 54,8-50,-5 20,3 2,-1-25,-5 52,5-55,-6 55,6-56,-5 57,5-47,-5 48,5-52,-5 50,5-55,-6 55,3-52,-3 53,0-54,0 51,3-54,-2 53,2-56,-3 59,0-55,0 55,0-25,0 32,0-23,0 19,0-46,0 44,0-54,0 54,-6-54,4 54,-7-47,9 48,-6-33,5 35,-5-35,5 33,-8-39,7 40,-7-47,6 48,-7-74,5 69,-7-69,11 70,-15-61,14 59,-13-56,13 59,-13-53,13 52,-13-56,13 57,-10-42,11 45,-11-38,7 36,-5-36,6 37,-5-28,8 30,-5-18,6 19,-3-19,2 18,-2-24,3 24,0-27,0 22,0-11,-3 20,2-6,-2 3,3-4,-6 3,-1 6,-7 1,-9 3,-2 0,-3 0,-33-6,38 4,-60-7,64 5,-55-2,53 2,-56-5,57 7,-56-7,59 8,-49-5,50 6,-39-3,42 3,-42 0,42 0,-43 0,44 0,-37 0,37 0,-37 0,36 0,-33 0,35 0,-14 0,18 3,0-3,-6 6,5-5,-11 5,11-5,-5 2,-6 0,9-2,-30 4,28-4,-25 5,28-5,-10 5,11-5,-2 5,0-3,3 1,-6 2,5-2,-1 0,2 8,3-7,-2 8,2-1,0-4,1 8,3-8,0 13,0-11,0 24,0-24,0 39,0-36,3 30,-2-34,5 24,-5-21,5 27,-2-28,2 19,-2-21,2 19,-5-18,5 17,-6-18,6 22,-5-20,5 25,-5-25,5 28,-5-27,2 30,-3-31,3 35,-3-34,3 25,-3-28,0 18,0-17,0 15,0-17,0 17,0-16,0 19,0-19,0 16,0-16,0 18,0-17,0 21,0-22,0 19,0-19,-3 16,3-16,-3 9,3-10,0 7,0-6,0 9,0-9,0 6,0-7,0 4,0-1,0-1,0 6,0-8,0 5,-3-3,2-3,-2 6,3-3,0 1,0-1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4T09:46:05.2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36 472,'-5'24,"2"-3,3-14,0 1,0 26,0-14,0 16,3-25,2 12,2-18,4 54,-6-45,8 69,-11-66,3 37,-1 2,-3-33,1 51,0 2,-2-49,0 55,3 2,3-45,-3 40,1 1,5-41,-5 42,6 3,-8-55,5 45,3-1,-5-46,4 37,0-1,-4-39,2 36,-1 1,-4-35,4 39,1-1,-6-39,6 36,0-2,-6-38,6 34,-1 0,-4-35,11 66,-8-54,3 9,-2-7,-5-24,2 7,-3-9,0 9,0-7,4 37,-3-32,2 39,-3-43,-7 26,6-26,-9 20,9-21,-3 23,1-24,-1 37,0-36,-6 67,5-58,-6 67,6-70,-1 48,5-51,-2 28,3-32,0 9,-4-11,3 1,-2 6,3-5,0 5,0-3,0-3,0 6,0-6,3 6,-2-6,3 3,2-3,-4-1,8 4,-6-6,3 5,1-6,2 0,28 9,-19-10,31 7,3-1,-26-6,29 4,18 2,-14-2,-18-4,40 2,26 1,-22 0,-26 0,5-4,21 0,1 0,-23 1,-7 3,25-3,20 0,-24-1,-36-1,17 0,7 1,-11 0,-8 0,-10-2,45 2,-2 0,-54-2,29-3,-3-1,-36 2,68-11,-17 8,-8-3,-7 6,-7 1,-28 1,35-1,3 2,-30 2,34-1,0 0,-36 3,29-3,-1-1,-32-1,34 0,1 0,-34 0,32 0,0 0,-34 0,72-3,-73 2,60-13,-62 12,49-15,-50 12,33-6,-37 7,51-9,-44 10,67-10,-65 12,26-3,22 4,-46 0,39 1,0-2,-38 1,31 0,0-3,-35-1,49-7,-48 3,3-3,4 3,-22 1,46-7,-38 4,38-4,-36 10,54-9,-43 10,36-9,-1 1,-33 7,25-6,-4 0,-34 8,27-11,-35 8,7-2,-9-3,0 4,3-4,-6-1,5 6,-2-22,0 19,0-30,-4 27,0-27,0 27,-4-54,4 48,-4-65,1 67,-1-67,-1 65,1-33,2-1,1 26,-4-31,0 0,3 33,-4-31,-1 0,2 31,-4-35,0 1,3 32,-3-36,2 0,5 40,-5-40,1 1,4 38,-2-36,1 1,3 37,0-33,0-1,0 34,0-32,0-1,0 31,0-67,0 70,0-30,0 0,0 27,-1-32,-1 0,1 36,-9-73,5 73,-9-63,9 65,-9-58,13 58,-13-62,9 61,-9-71,6 73,-3-34,1-2,3 34,-10-40,6-1,6 38,-5-29,-1 0,6 32,-13-71,13 37,-2-5,7-12,0 54,0-44,0 44,7-37,-2 39,6-36,-7 32,6-29,-9 30,9-19,-9 24,2-8,-3 11,0-1,-3-3,-1 3,-4 0,1 2,-11-2,8 3,-34-5,30 9,-58-2,56 3,-36 4,-1 2,31-4,-46 8,1-3,41-6,-38 6,-1 0,39-6,-46 7,0 1,46-7,-50 7,1-1,47-7,-46 6,0 0,45-6,-43 4,-11 0,32-4,3-1,-1 2,-1-1,-18 0,12-2,37 1,-35 0,46 0,-47 0,37 0,-29 0,-1 0,30 0,-36 0,0 0,32 0,-40 0,0 0,39 0,-39-1,0-1,40 1,-34-1,1-3,39 1,-33 1,1-1,33 0,-66-3,66 6,-56-6,55 6,-65-2,63 3,-70-3,71 2,-71-2,70 3,-70 0,71 0,-58 0,61 0,-57 0,54 0,-30 0,0 0,27 0,-35 0,-1 0,31 0,-35 0,-2 0,37 0,-31 0,4 0,34 0,-53 0,58 0,-28 0,30 0,-16 0,17 0,-18 0,18 0,-24 0,22 0,-26 3,28-2,-25 2,24 0,-23 1,23 1,-10-2,14-3,-14 10,10-8,-17 12,19-14,-18 10,16-5,-24 9,24-9,-13 8,16-11,-3 5,3-4,1 1,-4 4,3-4,0 2,-2-5,8 12,-8-7,9 8,-2-3,3-3,0 10,0-9,0 25,0-22,0 22,0-25,0 15,0-14,0 7,0-9,0-1,0 7,0-5,0 5,0-6,0 2,0 2,0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2023/08/23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353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5F92-9D33-66D7-5AE0-7D14F9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3BAEDC2F-7D99-DB4A-9470-9151A5844F52}" type="datetime4">
              <a:rPr lang="en-US" smtClean="0"/>
              <a:t>August 24,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BB371-1DB0-777D-C3F2-B966D20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CC110-F672-77F5-0BC6-4A5C4B20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1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0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257800" cy="5174640"/>
          </a:xfrm>
        </p:spPr>
        <p:txBody>
          <a:bodyPr>
            <a:normAutofit/>
          </a:bodyPr>
          <a:lstStyle>
            <a:lvl1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1F5A-5292-1C89-15F8-FBD9B51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DAADA48-D254-5C45-B7D6-5C0DA18D7B5B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021D-1529-AB02-FE82-0CC4962B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 dirty="0"/>
              <a:t> / </a:t>
            </a:r>
            <a:r>
              <a:rPr lang="en-US" altLang="ko-KR" dirty="0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D956-A804-19E3-CA29-C3415780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06EC6A31-700A-B241-8F45-398E22759423}" type="datetime4">
              <a:rPr lang="en-US" smtClean="0"/>
              <a:t>August 24,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30D-DB97-15D9-674C-8EF0C1541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r>
              <a:rPr lang="en-KR" sz="2800" b="1" dirty="0"/>
              <a:t>Convolutional Neural Networks</a:t>
            </a:r>
            <a:br>
              <a:rPr lang="en-KR" sz="2800" b="1" dirty="0"/>
            </a:br>
            <a:r>
              <a:rPr lang="ko-KR" altLang="en-US" sz="2800" b="1" dirty="0"/>
              <a:t> </a:t>
            </a:r>
            <a:r>
              <a:rPr lang="en-US" altLang="ko-KR" sz="2800" b="1" dirty="0"/>
              <a:t>(Andrew Ng)</a:t>
            </a:r>
            <a:br>
              <a:rPr lang="en-KR" sz="2800" b="1" dirty="0"/>
            </a:br>
            <a:br>
              <a:rPr lang="en-KR" sz="2800" b="1" dirty="0"/>
            </a:br>
            <a:r>
              <a:rPr lang="en-KR" sz="2800" b="1" dirty="0"/>
              <a:t>&lt;Week 1 Summary&gt;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Student, Junior)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Dept. of Embedded-Systems Engineering, INU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2059-03D6-C079-57A8-56A4173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B3ED-7D4C-B442-A637-3715A4B997FE}" type="datetime4">
              <a:rPr lang="en-US" smtClean="0"/>
              <a:t>August 24, 2023</a:t>
            </a:fld>
            <a:endParaRPr lang="en-K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44F00-4E3A-1C63-F910-A8EA388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46FF-4454-BB43-51D4-AF5B6B1F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B177-BF35-C81E-5EC4-DC881B9B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Inception Network Motivation (2014)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8E7B9-F9FA-6C09-DB4E-CD771837F5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n-ea"/>
                    <a:ea typeface="+mn-ea"/>
                  </a:rPr>
                  <a:t>The problem of computational cost</a:t>
                </a:r>
              </a:p>
              <a:p>
                <a:pPr lvl="1"/>
                <a:r>
                  <a:rPr lang="en-US" dirty="0" err="1">
                    <a:latin typeface="+mn-ea"/>
                    <a:ea typeface="+mn-ea"/>
                  </a:rPr>
                  <a:t>상단</a:t>
                </a:r>
                <a:r>
                  <a:rPr 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: (28,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28, 32)</a:t>
                </a:r>
                <a:r>
                  <a:rPr lang="ko-KR" altLang="en-US" dirty="0">
                    <a:latin typeface="+mn-ea"/>
                    <a:ea typeface="+mn-ea"/>
                  </a:rPr>
                  <a:t>로 바로 계산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lvl="2"/>
                <a:r>
                  <a:rPr lang="en-US" dirty="0">
                    <a:latin typeface="+mn-ea"/>
                    <a:ea typeface="+mn-ea"/>
                  </a:rPr>
                  <a:t>Filter </a:t>
                </a:r>
                <a:r>
                  <a:rPr lang="en-US" dirty="0" err="1">
                    <a:latin typeface="+mn-ea"/>
                    <a:ea typeface="+mn-ea"/>
                  </a:rPr>
                  <a:t>하나의</a:t>
                </a:r>
                <a:r>
                  <a:rPr lang="en-US" dirty="0">
                    <a:latin typeface="+mn-ea"/>
                    <a:ea typeface="+mn-ea"/>
                  </a:rPr>
                  <a:t> </a:t>
                </a:r>
                <a:r>
                  <a:rPr lang="en-US" dirty="0" err="1">
                    <a:latin typeface="+mn-ea"/>
                    <a:ea typeface="+mn-ea"/>
                  </a:rPr>
                  <a:t>계산량</a:t>
                </a:r>
                <a:r>
                  <a:rPr 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+mn-ea"/>
                            <a:ea typeface="+mn-e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+mn-ea"/>
                            <a:ea typeface="+mn-ea"/>
                          </a:rPr>
                          <m:t>×</m:t>
                        </m:r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+mn-ea"/>
                            <a:ea typeface="+mn-ea"/>
                          </a:rPr>
                          <m:t>×</m:t>
                        </m:r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192</m:t>
                        </m:r>
                      </m:e>
                    </m:d>
                    <m:r>
                      <a:rPr lang="en-US" b="0" i="1" smtClean="0">
                        <a:latin typeface="+mn-ea"/>
                        <a:ea typeface="+mn-ea"/>
                      </a:rPr>
                      <m:t>=4800</m:t>
                    </m:r>
                    <m:r>
                      <a:rPr lang="en-US" b="0" i="1" smtClean="0">
                        <a:latin typeface="+mn-ea"/>
                        <a:ea typeface="+mn-ea"/>
                      </a:rPr>
                      <m:t> </m:t>
                    </m:r>
                  </m:oMath>
                </a14:m>
                <a:endParaRPr lang="en-US" b="0" i="1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+mn-ea"/>
                            <a:ea typeface="+mn-e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28×28</m:t>
                        </m:r>
                        <m:r>
                          <a:rPr lang="en-US" i="1">
                            <a:latin typeface="+mn-ea"/>
                            <a:ea typeface="+mn-ea"/>
                          </a:rPr>
                          <m:t>×</m:t>
                        </m:r>
                        <m:r>
                          <a:rPr lang="en-US" b="0" i="0" smtClean="0">
                            <a:latin typeface="+mn-ea"/>
                            <a:ea typeface="+mn-ea"/>
                          </a:rPr>
                          <m:t>32</m:t>
                        </m:r>
                      </m:e>
                    </m:d>
                    <m:r>
                      <a:rPr lang="en-US" i="1">
                        <a:latin typeface="+mn-ea"/>
                        <a:ea typeface="+mn-ea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+mn-ea"/>
                            <a:ea typeface="+mn-e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+mn-ea"/>
                            <a:ea typeface="+mn-ea"/>
                          </a:rPr>
                          <m:t>×</m:t>
                        </m:r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+mn-ea"/>
                            <a:ea typeface="+mn-ea"/>
                          </a:rPr>
                          <m:t>×</m:t>
                        </m:r>
                        <m:r>
                          <a:rPr lang="en-US" b="0" i="1" smtClean="0">
                            <a:latin typeface="+mn-ea"/>
                            <a:ea typeface="+mn-ea"/>
                          </a:rPr>
                          <m:t>192</m:t>
                        </m:r>
                      </m:e>
                    </m:d>
                    <m:r>
                      <a:rPr lang="en-US" b="0" i="1" smtClean="0">
                        <a:latin typeface="+mn-ea"/>
                        <a:ea typeface="+mn-ea"/>
                      </a:rPr>
                      <m:t>=120</m:t>
                    </m:r>
                    <m:r>
                      <a:rPr lang="en-US" b="0" i="1" smtClean="0">
                        <a:latin typeface="+mn-ea"/>
                        <a:ea typeface="+mn-ea"/>
                      </a:rPr>
                      <m:t>𝑀</m:t>
                    </m:r>
                  </m:oMath>
                </a14:m>
                <a:endParaRPr lang="en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+mn-ea"/>
                      </a:rPr>
                      <m:t>S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ea"/>
                      </a:rPr>
                      <m:t>𝑢𝑚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ea"/>
                      </a:rPr>
                      <m:t>=120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endParaRPr lang="en-US" b="0" dirty="0">
                  <a:latin typeface="+mn-ea"/>
                  <a:ea typeface="+mn-ea"/>
                </a:endParaRPr>
              </a:p>
              <a:p>
                <a:pPr lvl="2"/>
                <a:endParaRPr lang="en-KR" dirty="0">
                  <a:latin typeface="+mn-ea"/>
                  <a:ea typeface="+mn-ea"/>
                </a:endParaRPr>
              </a:p>
              <a:p>
                <a:pPr lvl="1"/>
                <a:r>
                  <a:rPr lang="en-KR" dirty="0">
                    <a:latin typeface="+mn-ea"/>
                    <a:ea typeface="+mn-ea"/>
                  </a:rPr>
                  <a:t>하단 </a:t>
                </a:r>
                <a:r>
                  <a:rPr lang="en-US" altLang="ko-KR" dirty="0">
                    <a:latin typeface="+mn-ea"/>
                    <a:ea typeface="+mn-ea"/>
                  </a:rPr>
                  <a:t>: 1x1 convolution</a:t>
                </a:r>
                <a:r>
                  <a:rPr lang="ko-KR" altLang="en-US" dirty="0">
                    <a:latin typeface="+mn-ea"/>
                    <a:ea typeface="+mn-ea"/>
                  </a:rPr>
                  <a:t>을 결합함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lvl="2"/>
                <a:r>
                  <a:rPr lang="en-US" dirty="0">
                    <a:latin typeface="+mn-ea"/>
                    <a:ea typeface="+mn-ea"/>
                  </a:rPr>
                  <a:t>C</a:t>
                </a:r>
                <a:r>
                  <a:rPr lang="en-KR" dirty="0">
                    <a:latin typeface="+mn-ea"/>
                    <a:ea typeface="+mn-ea"/>
                  </a:rPr>
                  <a:t>ONV1의 필터 계산량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192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=192</m:t>
                    </m:r>
                  </m:oMath>
                </a14:m>
                <a:endParaRPr lang="en-US" altLang="ko-KR" b="0" dirty="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  <m:t>28×28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16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  <m:t>192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</a:rPr>
                      <m:t>=2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endParaRPr lang="en-US" b="0" dirty="0">
                  <a:latin typeface="+mn-ea"/>
                  <a:ea typeface="+mn-ea"/>
                </a:endParaRPr>
              </a:p>
              <a:p>
                <a:pPr lvl="2"/>
                <a:r>
                  <a:rPr lang="en-KR" dirty="0">
                    <a:latin typeface="+mn-ea"/>
                    <a:ea typeface="+mn-ea"/>
                  </a:rPr>
                  <a:t>CONV2의 필터 계산량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endParaRPr lang="en-KR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  <m:t>28×28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32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16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endParaRPr lang="en-US" b="0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ea typeface="+mn-ea"/>
                      </a:rPr>
                      <m:t>S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ea"/>
                      </a:rPr>
                      <m:t>𝑢𝑚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+mn-ea"/>
                      </a:rPr>
                      <m:t>=12.4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endParaRPr lang="en-US" b="0" dirty="0">
                  <a:latin typeface="+mn-ea"/>
                  <a:ea typeface="+mn-ea"/>
                </a:endParaRPr>
              </a:p>
              <a:p>
                <a:pPr lvl="2"/>
                <a:endParaRPr lang="en-KR" dirty="0">
                  <a:latin typeface="+mn-ea"/>
                  <a:ea typeface="+mn-ea"/>
                </a:endParaRPr>
              </a:p>
              <a:p>
                <a:pPr lvl="1"/>
                <a:r>
                  <a:rPr lang="en-KR" dirty="0">
                    <a:latin typeface="+mn-ea"/>
                    <a:ea typeface="+mn-ea"/>
                  </a:rPr>
                  <a:t>1x1 convolution을 결합해서 </a:t>
                </a:r>
                <a:r>
                  <a:rPr lang="en-US" altLang="ko-KR" dirty="0">
                    <a:latin typeface="+mn-ea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단계에 걸쳐 구하는 것이 계산양이 훨씬 줄어듦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en-KR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8E7B9-F9FA-6C09-DB4E-CD771837F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87876-C9CF-58C5-38D2-1F5D2A1F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79092"/>
            <a:ext cx="2743200" cy="365125"/>
          </a:xfrm>
        </p:spPr>
        <p:txBody>
          <a:bodyPr/>
          <a:lstStyle/>
          <a:p>
            <a:fld id="{5BB5A388-2428-AE49-A90C-5F48C074F49D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78714-FB2F-B975-DFF1-ABE69BB4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61BD3-5CD2-1AEF-87E9-3151B7AB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77" y="1090129"/>
            <a:ext cx="3018646" cy="1500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603D6-9932-FAC9-A667-1984DB9C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48" y="2683012"/>
            <a:ext cx="4588689" cy="149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228CA83-C7B0-FED0-3C52-23DD81B2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4330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E84-A856-133D-8870-E327F1F9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MobileNetV1 (2017)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3449-B653-32F3-5775-E14B8658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6477000" cy="5174640"/>
          </a:xfrm>
        </p:spPr>
        <p:txBody>
          <a:bodyPr/>
          <a:lstStyle/>
          <a:p>
            <a:r>
              <a:rPr lang="en-US" dirty="0"/>
              <a:t>Motivation for MobileNets</a:t>
            </a:r>
          </a:p>
          <a:p>
            <a:pPr lvl="1"/>
            <a:r>
              <a:rPr lang="en-US" dirty="0"/>
              <a:t>Low computational cost at deployment</a:t>
            </a:r>
          </a:p>
          <a:p>
            <a:pPr lvl="1"/>
            <a:r>
              <a:rPr lang="en-US" dirty="0"/>
              <a:t>Useful for mobile and embedded vision applications</a:t>
            </a:r>
          </a:p>
          <a:p>
            <a:pPr lvl="1"/>
            <a:r>
              <a:rPr lang="en-US" dirty="0"/>
              <a:t>Key idea : Normal vs. </a:t>
            </a:r>
            <a:r>
              <a:rPr lang="en-US" dirty="0" err="1"/>
              <a:t>Depthwise</a:t>
            </a:r>
            <a:r>
              <a:rPr lang="en-US" dirty="0"/>
              <a:t>-separable convolutions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컴퓨팅</a:t>
            </a:r>
            <a:r>
              <a:rPr lang="en-US" dirty="0"/>
              <a:t> </a:t>
            </a:r>
            <a:r>
              <a:rPr lang="en-US" dirty="0" err="1"/>
              <a:t>비용이</a:t>
            </a:r>
            <a:r>
              <a:rPr lang="en-US" dirty="0"/>
              <a:t> </a:t>
            </a:r>
            <a:r>
              <a:rPr lang="en-US" dirty="0" err="1"/>
              <a:t>덜</a:t>
            </a:r>
            <a:r>
              <a:rPr lang="en-US" dirty="0"/>
              <a:t> </a:t>
            </a:r>
            <a:r>
              <a:rPr lang="en-US" dirty="0" err="1"/>
              <a:t>들고</a:t>
            </a:r>
            <a:r>
              <a:rPr lang="en-US" altLang="ko-KR" dirty="0"/>
              <a:t>, </a:t>
            </a:r>
            <a:r>
              <a:rPr lang="ko-KR" altLang="en-US" dirty="0"/>
              <a:t>덜 들어도 작동하는 </a:t>
            </a:r>
            <a:r>
              <a:rPr lang="en-US" altLang="ko-KR" dirty="0"/>
              <a:t>Network</a:t>
            </a:r>
            <a:r>
              <a:rPr lang="ko-KR" altLang="en-US" dirty="0" err="1"/>
              <a:t>를</a:t>
            </a:r>
            <a:r>
              <a:rPr lang="ko-KR" altLang="en-US" dirty="0"/>
              <a:t> 만들어보자</a:t>
            </a:r>
            <a:r>
              <a:rPr lang="en-US" altLang="ko-KR" dirty="0"/>
              <a:t>!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핵심은</a:t>
            </a:r>
            <a:r>
              <a:rPr lang="en-US" dirty="0"/>
              <a:t> 1x1 </a:t>
            </a:r>
            <a:r>
              <a:rPr lang="en-US" dirty="0" err="1"/>
              <a:t>convolution을</a:t>
            </a:r>
            <a:r>
              <a:rPr lang="en-US" dirty="0"/>
              <a:t> </a:t>
            </a:r>
            <a:r>
              <a:rPr lang="en-US" dirty="0" err="1"/>
              <a:t>이용한</a:t>
            </a:r>
            <a:r>
              <a:rPr lang="en-US" dirty="0"/>
              <a:t> </a:t>
            </a:r>
            <a:r>
              <a:rPr lang="en-US" dirty="0" err="1"/>
              <a:t>계산량</a:t>
            </a:r>
            <a:r>
              <a:rPr lang="en-US" dirty="0"/>
              <a:t> </a:t>
            </a:r>
            <a:r>
              <a:rPr lang="en-US" dirty="0" err="1"/>
              <a:t>최적화를</a:t>
            </a:r>
            <a:r>
              <a:rPr lang="en-US" dirty="0"/>
              <a:t> </a:t>
            </a:r>
            <a:r>
              <a:rPr lang="en-US" dirty="0" err="1"/>
              <a:t>적용하는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9F53C-AFFB-7B60-A716-6EA72736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1C-FBAC-714A-B5BF-7275D0C83DE3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4681-E633-F5A2-85CC-198AF31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8228C-95ED-B070-7E67-93364DFF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31" y="3889162"/>
            <a:ext cx="5944385" cy="1966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8CA7D-9859-1AB7-2CAF-1A159826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0"/>
          <a:stretch/>
        </p:blipFill>
        <p:spPr>
          <a:xfrm>
            <a:off x="7659181" y="1002323"/>
            <a:ext cx="3694619" cy="2806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A7BD0-A5CA-4DE1-6F90-9019722A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4848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E84-A856-133D-8870-E327F1F9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MobileNetV1 (2017)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523449-B653-32F3-5775-E14B86584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6477000" cy="51746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Normal convolution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(6, 6, 3) * (3, 3, 3) = (4, 4, 5)</a:t>
                </a:r>
              </a:p>
              <a:p>
                <a:pPr lvl="1"/>
                <a:r>
                  <a:rPr lang="en-US" dirty="0"/>
                  <a:t>Computational cost = </a:t>
                </a:r>
                <a:r>
                  <a:rPr lang="en-US" dirty="0">
                    <a:solidFill>
                      <a:srgbClr val="00B0F0"/>
                    </a:solidFill>
                  </a:rPr>
                  <a:t>#filter params </a:t>
                </a:r>
                <a:r>
                  <a:rPr lang="en-US" dirty="0"/>
                  <a:t>X </a:t>
                </a:r>
                <a:r>
                  <a:rPr lang="en-US" dirty="0">
                    <a:solidFill>
                      <a:srgbClr val="00B0F0"/>
                    </a:solidFill>
                  </a:rPr>
                  <a:t>#filter positions </a:t>
                </a:r>
                <a:r>
                  <a:rPr lang="en-US" dirty="0"/>
                  <a:t>X </a:t>
                </a:r>
                <a:r>
                  <a:rPr lang="en-US" dirty="0">
                    <a:solidFill>
                      <a:srgbClr val="00B0F0"/>
                    </a:solidFill>
                  </a:rPr>
                  <a:t>#channel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×3×3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5=2160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err="1"/>
                  <a:t>Depthwise</a:t>
                </a:r>
                <a:r>
                  <a:rPr lang="en-US" dirty="0"/>
                  <a:t> Separable convolution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(6, 6, 3) * (</a:t>
                </a:r>
                <a:r>
                  <a:rPr lang="en-US" dirty="0" err="1"/>
                  <a:t>Depthwise</a:t>
                </a:r>
                <a:r>
                  <a:rPr lang="en-US" dirty="0"/>
                  <a:t>) = (4, 4, 3)</a:t>
                </a:r>
              </a:p>
              <a:p>
                <a:pPr lvl="1"/>
                <a:r>
                  <a:rPr lang="en-US" dirty="0"/>
                  <a:t>(4, 4, 3) * (Pointwise) = (4, 4, 5)</a:t>
                </a:r>
              </a:p>
              <a:p>
                <a:pPr lvl="1"/>
                <a:r>
                  <a:rPr lang="en-US" dirty="0"/>
                  <a:t>Computational cost = </a:t>
                </a:r>
                <a:r>
                  <a:rPr lang="en-US" dirty="0">
                    <a:solidFill>
                      <a:srgbClr val="00B0F0"/>
                    </a:solidFill>
                  </a:rPr>
                  <a:t>#filter params </a:t>
                </a:r>
                <a:r>
                  <a:rPr lang="en-US" dirty="0"/>
                  <a:t>X </a:t>
                </a:r>
                <a:r>
                  <a:rPr lang="en-US" dirty="0">
                    <a:solidFill>
                      <a:srgbClr val="00B0F0"/>
                    </a:solidFill>
                  </a:rPr>
                  <a:t>#filter positions </a:t>
                </a:r>
                <a:r>
                  <a:rPr lang="en-US" dirty="0"/>
                  <a:t>X </a:t>
                </a:r>
                <a:r>
                  <a:rPr lang="en-US" dirty="0">
                    <a:solidFill>
                      <a:srgbClr val="00B0F0"/>
                    </a:solidFill>
                  </a:rPr>
                  <a:t>#channel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dirty="0" err="1"/>
                  <a:t>Depthwise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3=432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>
                  <a:buFont typeface="+mj-lt"/>
                  <a:buAutoNum type="arabicPeriod"/>
                </a:pPr>
                <a:r>
                  <a:rPr lang="en-US" dirty="0"/>
                  <a:t>Pointwise 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5=240</m:t>
                    </m:r>
                  </m:oMath>
                </a14:m>
                <a:endParaRPr lang="en-US" dirty="0"/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=672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Comtutation</a:t>
                </a:r>
                <a:r>
                  <a:rPr lang="en-US" dirty="0"/>
                  <a:t> </a:t>
                </a:r>
                <a:r>
                  <a:rPr lang="en-US" dirty="0" err="1"/>
                  <a:t>cost를</a:t>
                </a:r>
                <a:r>
                  <a:rPr lang="en-US" dirty="0"/>
                  <a:t> </a:t>
                </a:r>
                <a:r>
                  <a:rPr lang="en-US" dirty="0" err="1"/>
                  <a:t>많이</a:t>
                </a:r>
                <a:r>
                  <a:rPr lang="en-US" dirty="0"/>
                  <a:t> </a:t>
                </a:r>
                <a:r>
                  <a:rPr lang="en-US" dirty="0" err="1"/>
                  <a:t>절약할</a:t>
                </a:r>
                <a:r>
                  <a:rPr lang="en-US" dirty="0"/>
                  <a:t> </a:t>
                </a:r>
                <a:r>
                  <a:rPr lang="en-US" dirty="0" err="1"/>
                  <a:t>수</a:t>
                </a:r>
                <a:r>
                  <a:rPr lang="en-US" dirty="0"/>
                  <a:t> </a:t>
                </a:r>
                <a:r>
                  <a:rPr lang="en-US" dirty="0" err="1"/>
                  <a:t>있음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523449-B653-32F3-5775-E14B86584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6477000" cy="5174640"/>
              </a:xfrm>
              <a:blipFill>
                <a:blip r:embed="rId2"/>
                <a:stretch>
                  <a:fillRect l="-588" t="-1222" b="-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9F53C-AFFB-7B60-A716-6EA72736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F8A7-8401-CC49-AD68-0825F8E5F0EA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4681-E633-F5A2-85CC-198AF31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98087-6CC5-5A87-F746-35854D2E2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02" b="50000"/>
          <a:stretch/>
        </p:blipFill>
        <p:spPr>
          <a:xfrm>
            <a:off x="1384273" y="1274607"/>
            <a:ext cx="4582894" cy="894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14D84-68F7-A133-49A0-1A33AFEC6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01" b="2608"/>
          <a:stretch/>
        </p:blipFill>
        <p:spPr>
          <a:xfrm>
            <a:off x="1384273" y="3517530"/>
            <a:ext cx="4582894" cy="837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DD5A7-1E80-EB38-B8F7-F9C7E5ABA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449" y="3517530"/>
            <a:ext cx="3994301" cy="127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1D2145-4473-44AE-17EB-FE6A92FE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61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7E84-A856-133D-8870-E327F1F9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MobileNetV2 (2019)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3449-B653-32F3-5775-E14B8658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6477000" cy="5174640"/>
          </a:xfrm>
        </p:spPr>
        <p:txBody>
          <a:bodyPr>
            <a:normAutofit/>
          </a:bodyPr>
          <a:lstStyle/>
          <a:p>
            <a:r>
              <a:rPr lang="en-US" dirty="0"/>
              <a:t>MobileNetV2의 Bottleneck</a:t>
            </a:r>
          </a:p>
          <a:p>
            <a:pPr lvl="1"/>
            <a:r>
              <a:rPr lang="en-US" dirty="0" err="1"/>
              <a:t>직역하면</a:t>
            </a:r>
            <a:r>
              <a:rPr 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병목</a:t>
            </a:r>
            <a:r>
              <a:rPr lang="en-US" altLang="ko-KR" dirty="0"/>
              <a:t>’</a:t>
            </a:r>
          </a:p>
          <a:p>
            <a:pPr lvl="1"/>
            <a:r>
              <a:rPr lang="en-US" dirty="0" err="1"/>
              <a:t>장점</a:t>
            </a:r>
            <a:r>
              <a:rPr lang="en-US" dirty="0"/>
              <a:t> </a:t>
            </a:r>
            <a:r>
              <a:rPr lang="en-US" altLang="ko-KR" dirty="0"/>
              <a:t>: </a:t>
            </a:r>
          </a:p>
          <a:p>
            <a:pPr lvl="2"/>
            <a:r>
              <a:rPr lang="en-US" dirty="0"/>
              <a:t>Extending representation</a:t>
            </a:r>
          </a:p>
          <a:p>
            <a:pPr lvl="2"/>
            <a:r>
              <a:rPr lang="en-US" dirty="0"/>
              <a:t>Saving memory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9F53C-AFFB-7B60-A716-6EA72736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BE11-BF0F-5B41-AB6D-1DA4EBF1F1E6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4681-E633-F5A2-85CC-198AF31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8B1C3-6100-A35A-746C-FA81834C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1" y="1073512"/>
            <a:ext cx="4969439" cy="1026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421BA-4037-A7DA-24FF-C695E3AF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915" y="2623054"/>
            <a:ext cx="2977010" cy="3482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D5581F8-40FD-714E-6170-E8AEEE790F8C}"/>
              </a:ext>
            </a:extLst>
          </p:cNvPr>
          <p:cNvGrpSpPr/>
          <p:nvPr/>
        </p:nvGrpSpPr>
        <p:grpSpPr>
          <a:xfrm>
            <a:off x="4392892" y="2625594"/>
            <a:ext cx="3657740" cy="3480180"/>
            <a:chOff x="3254608" y="1948599"/>
            <a:chExt cx="3924300" cy="37338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810C53-9355-1019-5CC5-F1651A2B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4608" y="1948599"/>
              <a:ext cx="3924300" cy="373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4B258B-9E11-F700-B573-969B6A83888A}"/>
                    </a:ext>
                  </a:extLst>
                </p14:cNvPr>
                <p14:cNvContentPartPr/>
                <p14:nvPr/>
              </p14:nvContentPartPr>
              <p14:xfrm>
                <a:off x="5267023" y="3214685"/>
                <a:ext cx="1868400" cy="1485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4B258B-9E11-F700-B573-969B6A8388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28404" y="3137831"/>
                  <a:ext cx="1945252" cy="163981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A3BA0D-0D6C-7BE1-665B-D285FA39E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26" y="3751955"/>
            <a:ext cx="3371983" cy="2353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ADA65F8-1C08-2ADA-A3F2-35ECF5C2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4825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850B-65AD-C080-AA51-89A65D49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EfficientNet </a:t>
            </a:r>
            <a:r>
              <a:rPr lang="en-US" altLang="ko-KR" dirty="0"/>
              <a:t>(2019)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4552-A248-FBD2-73EC-4D9BEDF7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8249239" cy="5174640"/>
          </a:xfrm>
        </p:spPr>
        <p:txBody>
          <a:bodyPr>
            <a:normAutofit/>
          </a:bodyPr>
          <a:lstStyle/>
          <a:p>
            <a:r>
              <a:rPr lang="en-US" dirty="0" err="1"/>
              <a:t>EfficientNet이란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CNN은</a:t>
            </a:r>
            <a:r>
              <a:rPr lang="en-US" dirty="0"/>
              <a:t> width, depth, #channel</a:t>
            </a:r>
            <a:r>
              <a:rPr lang="en-US" altLang="ko-KR" dirty="0"/>
              <a:t>, resolution </a:t>
            </a:r>
            <a:r>
              <a:rPr lang="ko-KR" altLang="en-US" dirty="0"/>
              <a:t>등의 여러가지 </a:t>
            </a:r>
            <a:r>
              <a:rPr lang="en-US" altLang="ko-KR" dirty="0"/>
              <a:t>hyperparameters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이를 어떻게 설정해야 효율적일지 연구한 논문임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자세한</a:t>
            </a:r>
            <a:r>
              <a:rPr lang="en-US" dirty="0"/>
              <a:t> </a:t>
            </a:r>
            <a:r>
              <a:rPr lang="en-US" dirty="0" err="1"/>
              <a:t>이해</a:t>
            </a:r>
            <a:r>
              <a:rPr lang="en-US" dirty="0"/>
              <a:t> </a:t>
            </a:r>
            <a:r>
              <a:rPr lang="en-US" dirty="0" err="1"/>
              <a:t>돕는</a:t>
            </a:r>
            <a:r>
              <a:rPr lang="en-US" dirty="0"/>
              <a:t> </a:t>
            </a:r>
            <a:r>
              <a:rPr lang="en-US" dirty="0" err="1"/>
              <a:t>설명은</a:t>
            </a:r>
            <a:r>
              <a:rPr lang="en-US" dirty="0"/>
              <a:t> </a:t>
            </a:r>
            <a:r>
              <a:rPr lang="en-US" dirty="0" err="1"/>
              <a:t>없었으며</a:t>
            </a:r>
            <a:r>
              <a:rPr lang="en-US" altLang="ko-KR" dirty="0"/>
              <a:t>, </a:t>
            </a:r>
            <a:r>
              <a:rPr lang="ko-KR" altLang="en-US" dirty="0"/>
              <a:t>이런 방식의 접근 방법도 있다고 알려줌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95149-E976-B9E8-E5A3-672F1C95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2B9EB-31C7-FD41-BD3A-885E350DF1D0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AAFAC-105A-9B23-F1BE-D4C51D75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F24A9-1B75-F657-6FE0-B88DD446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281" y="1392950"/>
            <a:ext cx="5839519" cy="2915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65009-02F5-D009-1C2F-502C19DC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9" y="1392950"/>
            <a:ext cx="4028819" cy="29153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710395-B6D0-BC2D-CD65-F32AAC41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5072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BC59-FDD0-05B6-2C1B-117915D2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Practical Advice for Using ConvNets - Transfer Learning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D894-DB40-3E16-2444-196539DB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10515599" cy="5174640"/>
          </a:xfrm>
        </p:spPr>
        <p:txBody>
          <a:bodyPr/>
          <a:lstStyle/>
          <a:p>
            <a:r>
              <a:rPr lang="en-KR" dirty="0"/>
              <a:t>Transfer Learning</a:t>
            </a:r>
          </a:p>
          <a:p>
            <a:pPr lvl="1"/>
            <a:r>
              <a:rPr lang="en-KR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우리집 고양이 두 마리를 구별해내는 </a:t>
            </a:r>
            <a:r>
              <a:rPr lang="en-US" altLang="ko-KR" dirty="0"/>
              <a:t>CNN</a:t>
            </a:r>
            <a:r>
              <a:rPr lang="ko-KR" altLang="en-US" dirty="0"/>
              <a:t>을 만들고 싶은 경우에</a:t>
            </a:r>
            <a:endParaRPr lang="en-KR" dirty="0"/>
          </a:p>
          <a:p>
            <a:pPr lvl="2"/>
            <a:r>
              <a:rPr lang="en-KR" dirty="0"/>
              <a:t>CNN을 처음부터 끝까지 제작하는 것은 꽤 비용이 클 수 있음</a:t>
            </a:r>
            <a:r>
              <a:rPr lang="en-US" altLang="ko-KR" dirty="0"/>
              <a:t>.</a:t>
            </a:r>
          </a:p>
          <a:p>
            <a:pPr lvl="2"/>
            <a:r>
              <a:rPr lang="en-US" dirty="0" err="1"/>
              <a:t>나에게</a:t>
            </a:r>
            <a:r>
              <a:rPr lang="en-US" dirty="0"/>
              <a:t> </a:t>
            </a:r>
            <a:r>
              <a:rPr lang="en-US" dirty="0" err="1"/>
              <a:t>많은</a:t>
            </a:r>
            <a:r>
              <a:rPr lang="en-US" dirty="0"/>
              <a:t> training </a:t>
            </a:r>
            <a:r>
              <a:rPr lang="en-US" dirty="0" err="1"/>
              <a:t>example이</a:t>
            </a:r>
            <a:r>
              <a:rPr lang="en-US" dirty="0"/>
              <a:t> </a:t>
            </a:r>
            <a:r>
              <a:rPr lang="en-US" dirty="0" err="1"/>
              <a:t>있다면</a:t>
            </a:r>
            <a:r>
              <a:rPr lang="en-US" dirty="0"/>
              <a:t> </a:t>
            </a:r>
            <a:r>
              <a:rPr lang="en-US" dirty="0" err="1"/>
              <a:t>좋겠지만</a:t>
            </a:r>
            <a:r>
              <a:rPr lang="en-US" altLang="ko-KR" dirty="0"/>
              <a:t>, </a:t>
            </a:r>
            <a:r>
              <a:rPr lang="ko-KR" altLang="en-US" dirty="0"/>
              <a:t>그렇지 않음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altLang="ko-KR" dirty="0"/>
              <a:t>, Pre-trained Network</a:t>
            </a:r>
            <a:r>
              <a:rPr lang="ko-KR" altLang="en-US" dirty="0" err="1"/>
              <a:t>를</a:t>
            </a:r>
            <a:r>
              <a:rPr lang="ko-KR" altLang="en-US" dirty="0"/>
              <a:t> 가져와 제일 마지막 </a:t>
            </a:r>
            <a:r>
              <a:rPr lang="en-US" altLang="ko-KR" dirty="0"/>
              <a:t>layer</a:t>
            </a:r>
            <a:r>
              <a:rPr lang="ko-KR" altLang="en-US" dirty="0"/>
              <a:t>만 다시 학습 시키는 방법이 있음</a:t>
            </a:r>
            <a:r>
              <a:rPr lang="en-US" altLang="ko-KR" dirty="0"/>
              <a:t>.</a:t>
            </a:r>
          </a:p>
          <a:p>
            <a:pPr lvl="2"/>
            <a:r>
              <a:rPr lang="en-US" dirty="0" err="1"/>
              <a:t>나에게</a:t>
            </a:r>
            <a:r>
              <a:rPr lang="en-US" dirty="0"/>
              <a:t> training </a:t>
            </a:r>
            <a:r>
              <a:rPr lang="en-US" dirty="0" err="1"/>
              <a:t>example이</a:t>
            </a:r>
            <a:r>
              <a:rPr lang="en-US" dirty="0"/>
              <a:t> </a:t>
            </a:r>
            <a:r>
              <a:rPr lang="en-US" dirty="0" err="1"/>
              <a:t>적고</a:t>
            </a:r>
            <a:r>
              <a:rPr lang="en-US" altLang="ko-KR" dirty="0"/>
              <a:t>, </a:t>
            </a:r>
            <a:r>
              <a:rPr lang="ko-KR" altLang="en-US" dirty="0"/>
              <a:t>고등한 </a:t>
            </a:r>
            <a:r>
              <a:rPr lang="en-US" altLang="ko-KR" dirty="0"/>
              <a:t>CNN</a:t>
            </a:r>
            <a:r>
              <a:rPr lang="ko-KR" altLang="en-US" dirty="0"/>
              <a:t>을 학습 시킬 시간과 컴퓨팅 자원이 부족할 경우 시도하기 좋음</a:t>
            </a:r>
            <a:r>
              <a:rPr lang="en-US" altLang="ko-KR" dirty="0"/>
              <a:t>.</a:t>
            </a:r>
          </a:p>
          <a:p>
            <a:pPr lvl="2"/>
            <a:r>
              <a:rPr lang="en-KR" dirty="0"/>
              <a:t>제일 끝단인 softmax function이 10개의 class로 분류하는 것이었다면</a:t>
            </a:r>
            <a:r>
              <a:rPr lang="en-US" altLang="ko-KR" dirty="0"/>
              <a:t>, class</a:t>
            </a:r>
            <a:r>
              <a:rPr lang="ko-KR" altLang="en-US" dirty="0"/>
              <a:t> 개수를 </a:t>
            </a:r>
            <a:r>
              <a:rPr lang="en-US" altLang="ko-KR" dirty="0"/>
              <a:t>2</a:t>
            </a:r>
            <a:r>
              <a:rPr lang="ko-KR" altLang="en-US" dirty="0"/>
              <a:t>개로 줄여버린 뒤</a:t>
            </a:r>
            <a:r>
              <a:rPr lang="en-US" altLang="ko-KR" dirty="0"/>
              <a:t>, </a:t>
            </a:r>
            <a:r>
              <a:rPr lang="ko-KR" altLang="en-US" dirty="0"/>
              <a:t>우리집 고양이 두 마리의 사진들만으로 다시 학습 시키는 것임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이런 방법은 </a:t>
            </a:r>
            <a:r>
              <a:rPr lang="en-US" altLang="ko-KR" dirty="0"/>
              <a:t>CNN</a:t>
            </a:r>
            <a:r>
              <a:rPr lang="ko-KR" altLang="en-US" dirty="0"/>
              <a:t>을 만들기 위한 준비사항들이 잘 갖춰진 경우에는 효과가 떨어짐</a:t>
            </a:r>
            <a:r>
              <a:rPr lang="en-US" altLang="ko-KR" dirty="0"/>
              <a:t>.</a:t>
            </a:r>
          </a:p>
          <a:p>
            <a:pPr lvl="2"/>
            <a:r>
              <a:rPr lang="en-US" dirty="0"/>
              <a:t>Training example, computing resource, training time …</a:t>
            </a:r>
          </a:p>
          <a:p>
            <a:pPr lvl="2"/>
            <a:r>
              <a:rPr lang="en-US" dirty="0" err="1"/>
              <a:t>위와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조건들이</a:t>
            </a:r>
            <a:r>
              <a:rPr lang="en-US" dirty="0"/>
              <a:t> </a:t>
            </a:r>
            <a:r>
              <a:rPr lang="en-US" dirty="0" err="1"/>
              <a:t>넉넉한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Pre-trained</a:t>
            </a:r>
            <a:r>
              <a:rPr lang="ko-KR" altLang="en-US" dirty="0"/>
              <a:t>을 가져온 뒤 모든 </a:t>
            </a:r>
            <a:r>
              <a:rPr lang="en-US" altLang="ko-KR" dirty="0"/>
              <a:t>weight</a:t>
            </a:r>
            <a:r>
              <a:rPr lang="ko-KR" altLang="en-US" dirty="0"/>
              <a:t>들을 초기화 하고</a:t>
            </a:r>
            <a:r>
              <a:rPr lang="en-US" altLang="ko-KR" dirty="0"/>
              <a:t> </a:t>
            </a:r>
            <a:r>
              <a:rPr lang="ko-KR" altLang="en-US" dirty="0"/>
              <a:t>처음부터 학습 시키는 방법이 있음</a:t>
            </a:r>
            <a:r>
              <a:rPr lang="en-US" altLang="ko-KR" dirty="0"/>
              <a:t>.</a:t>
            </a:r>
          </a:p>
          <a:p>
            <a:pPr lvl="2"/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우수한</a:t>
            </a:r>
            <a:r>
              <a:rPr lang="en-US" dirty="0"/>
              <a:t> </a:t>
            </a:r>
            <a:r>
              <a:rPr lang="en-US" dirty="0" err="1"/>
              <a:t>모델의</a:t>
            </a:r>
            <a:r>
              <a:rPr lang="en-US" dirty="0"/>
              <a:t> architecture </a:t>
            </a:r>
            <a:r>
              <a:rPr lang="en-US" dirty="0" err="1"/>
              <a:t>를</a:t>
            </a:r>
            <a:r>
              <a:rPr lang="en-US" dirty="0"/>
              <a:t> </a:t>
            </a:r>
            <a:r>
              <a:rPr lang="en-US" dirty="0" err="1"/>
              <a:t>그대로</a:t>
            </a:r>
            <a:r>
              <a:rPr lang="en-US" dirty="0"/>
              <a:t> </a:t>
            </a:r>
            <a:r>
              <a:rPr lang="en-US" dirty="0" err="1"/>
              <a:t>이용하는</a:t>
            </a:r>
            <a:r>
              <a:rPr lang="en-US" dirty="0"/>
              <a:t> </a:t>
            </a:r>
            <a:r>
              <a:rPr lang="en-US" dirty="0" err="1"/>
              <a:t>것이기에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굉장한</a:t>
            </a:r>
            <a:r>
              <a:rPr lang="en-US" dirty="0"/>
              <a:t> </a:t>
            </a:r>
            <a:r>
              <a:rPr lang="en-US" dirty="0" err="1"/>
              <a:t>개발시간</a:t>
            </a:r>
            <a:r>
              <a:rPr lang="en-US" dirty="0"/>
              <a:t> </a:t>
            </a:r>
            <a:r>
              <a:rPr lang="en-US" dirty="0" err="1"/>
              <a:t>단축을</a:t>
            </a:r>
            <a:r>
              <a:rPr lang="en-US" dirty="0"/>
              <a:t> </a:t>
            </a:r>
            <a:r>
              <a:rPr lang="en-US" dirty="0" err="1"/>
              <a:t>기대할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&gt;&gt; </a:t>
            </a:r>
            <a:r>
              <a:rPr lang="en-US" dirty="0" err="1"/>
              <a:t>준비사항이</a:t>
            </a:r>
            <a:r>
              <a:rPr lang="en-US" dirty="0"/>
              <a:t> </a:t>
            </a:r>
            <a:r>
              <a:rPr lang="en-US" dirty="0" err="1"/>
              <a:t>많을</a:t>
            </a:r>
            <a:r>
              <a:rPr lang="en-US" dirty="0"/>
              <a:t> </a:t>
            </a:r>
            <a:r>
              <a:rPr lang="en-US" dirty="0" err="1"/>
              <a:t>수록</a:t>
            </a:r>
            <a:r>
              <a:rPr lang="en-US" altLang="ko-KR" dirty="0"/>
              <a:t>, </a:t>
            </a:r>
            <a:r>
              <a:rPr lang="ko-KR" altLang="en-US" dirty="0"/>
              <a:t>최대한 덜 참고하는 것이 좋음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1BD1-3127-82D7-837F-3C141AA4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F0111-A74A-8544-95EE-45ECF055CCAF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5E9F7-00A8-62C7-EF8F-2A1627DA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B9315-1C4F-244F-69E9-6A52E930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9139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BC59-FDD0-05B6-2C1B-117915D2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Practical Advice for Using ConvNets - Data Augmentation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D894-DB40-3E16-2444-196539DB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6486427" cy="517464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KR" dirty="0"/>
              <a:t>ata augmentation</a:t>
            </a:r>
          </a:p>
          <a:p>
            <a:pPr lvl="1"/>
            <a:r>
              <a:rPr lang="en-US" dirty="0"/>
              <a:t>M</a:t>
            </a:r>
            <a:r>
              <a:rPr lang="en-KR" dirty="0"/>
              <a:t>irroring : </a:t>
            </a:r>
          </a:p>
          <a:p>
            <a:pPr lvl="2"/>
            <a:r>
              <a:rPr lang="en-KR" dirty="0"/>
              <a:t>좌우반전을 해도 피사체의 정체성이 훼손되지 않는다면</a:t>
            </a:r>
            <a:r>
              <a:rPr lang="en-US" altLang="ko-KR" dirty="0"/>
              <a:t>, </a:t>
            </a:r>
            <a:r>
              <a:rPr lang="ko-KR" altLang="en-US" dirty="0"/>
              <a:t>좋은 </a:t>
            </a:r>
            <a:r>
              <a:rPr lang="en-US" altLang="ko-KR" dirty="0"/>
              <a:t>augmentation </a:t>
            </a:r>
            <a:r>
              <a:rPr lang="ko-KR" altLang="en-US" dirty="0"/>
              <a:t>방법이 될 수 있음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Random Cropping :</a:t>
            </a:r>
          </a:p>
          <a:p>
            <a:pPr lvl="2"/>
            <a:r>
              <a:rPr lang="en-US" dirty="0"/>
              <a:t>CNN </a:t>
            </a:r>
            <a:r>
              <a:rPr lang="en-US" dirty="0" err="1"/>
              <a:t>입장에선</a:t>
            </a:r>
            <a:r>
              <a:rPr lang="en-US" dirty="0"/>
              <a:t> </a:t>
            </a:r>
            <a:r>
              <a:rPr lang="en-US" dirty="0" err="1"/>
              <a:t>피사체의</a:t>
            </a:r>
            <a:r>
              <a:rPr lang="en-US" dirty="0"/>
              <a:t> </a:t>
            </a:r>
            <a:r>
              <a:rPr lang="en-US" dirty="0" err="1"/>
              <a:t>일부분만을</a:t>
            </a:r>
            <a:r>
              <a:rPr lang="en-US" dirty="0"/>
              <a:t> </a:t>
            </a:r>
            <a:r>
              <a:rPr lang="en-US" dirty="0" err="1"/>
              <a:t>보고</a:t>
            </a:r>
            <a:r>
              <a:rPr lang="en-US" dirty="0"/>
              <a:t> </a:t>
            </a:r>
            <a:r>
              <a:rPr lang="en-US" dirty="0" err="1"/>
              <a:t>알아맞춰야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개인적인 생각 </a:t>
            </a:r>
            <a:r>
              <a:rPr lang="en-US" altLang="ko-KR" dirty="0"/>
              <a:t>: </a:t>
            </a:r>
            <a:r>
              <a:rPr lang="ko-KR" altLang="en-US" dirty="0"/>
              <a:t>창의적 추론으로도 정답을 맞출 수 있도록 </a:t>
            </a:r>
            <a:r>
              <a:rPr lang="en-US" altLang="ko-KR" dirty="0"/>
              <a:t>CNN</a:t>
            </a:r>
            <a:r>
              <a:rPr lang="ko-KR" altLang="en-US" dirty="0"/>
              <a:t>을 훈련시키기에 좋은 </a:t>
            </a:r>
            <a:r>
              <a:rPr lang="en-US" altLang="ko-KR" dirty="0"/>
              <a:t>augmentation</a:t>
            </a:r>
            <a:r>
              <a:rPr lang="ko-KR" altLang="en-US" dirty="0"/>
              <a:t>이라고 생각함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Color Shifting :</a:t>
            </a:r>
          </a:p>
          <a:p>
            <a:pPr lvl="2"/>
            <a:r>
              <a:rPr lang="en-US" dirty="0" err="1"/>
              <a:t>이미지의</a:t>
            </a:r>
            <a:r>
              <a:rPr lang="en-US" dirty="0"/>
              <a:t> </a:t>
            </a:r>
            <a:r>
              <a:rPr lang="en-US" dirty="0" err="1"/>
              <a:t>색상</a:t>
            </a:r>
            <a:r>
              <a:rPr lang="en-US" dirty="0"/>
              <a:t> </a:t>
            </a:r>
            <a:r>
              <a:rPr lang="en-US" dirty="0" err="1"/>
              <a:t>영역을</a:t>
            </a:r>
            <a:r>
              <a:rPr lang="en-US" dirty="0"/>
              <a:t> </a:t>
            </a:r>
            <a:r>
              <a:rPr lang="en-US" dirty="0" err="1"/>
              <a:t>임의로</a:t>
            </a:r>
            <a:r>
              <a:rPr lang="en-US" dirty="0"/>
              <a:t> </a:t>
            </a:r>
            <a:r>
              <a:rPr lang="en-US" dirty="0" err="1"/>
              <a:t>조정하는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altLang="ko-KR" dirty="0"/>
              <a:t>.</a:t>
            </a:r>
          </a:p>
          <a:p>
            <a:pPr lvl="2"/>
            <a:r>
              <a:rPr lang="en-US" dirty="0" err="1"/>
              <a:t>이미지</a:t>
            </a:r>
            <a:r>
              <a:rPr lang="en-US" dirty="0"/>
              <a:t> </a:t>
            </a:r>
            <a:r>
              <a:rPr lang="en-US" dirty="0" err="1"/>
              <a:t>촬영</a:t>
            </a:r>
            <a:r>
              <a:rPr lang="en-US" dirty="0"/>
              <a:t> </a:t>
            </a:r>
            <a:r>
              <a:rPr lang="en-US" dirty="0" err="1"/>
              <a:t>시의</a:t>
            </a:r>
            <a:r>
              <a:rPr lang="en-US" dirty="0"/>
              <a:t> </a:t>
            </a:r>
            <a:r>
              <a:rPr lang="en-US" dirty="0" err="1"/>
              <a:t>주변</a:t>
            </a:r>
            <a:r>
              <a:rPr lang="en-US" dirty="0"/>
              <a:t> </a:t>
            </a:r>
            <a:r>
              <a:rPr lang="en-US" dirty="0" err="1"/>
              <a:t>조명의</a:t>
            </a:r>
            <a:r>
              <a:rPr lang="en-US" dirty="0"/>
              <a:t> </a:t>
            </a:r>
            <a:r>
              <a:rPr lang="en-US" dirty="0" err="1"/>
              <a:t>변화라고</a:t>
            </a:r>
            <a:r>
              <a:rPr lang="en-US" dirty="0"/>
              <a:t> </a:t>
            </a:r>
            <a:r>
              <a:rPr lang="en-US" dirty="0" err="1"/>
              <a:t>볼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AlexNet</a:t>
            </a:r>
            <a:r>
              <a:rPr lang="en-US" altLang="ko-KR" dirty="0"/>
              <a:t> paper</a:t>
            </a:r>
            <a:r>
              <a:rPr lang="ko-KR" altLang="en-US" dirty="0"/>
              <a:t>에 </a:t>
            </a:r>
            <a:r>
              <a:rPr lang="en-US" altLang="ko-KR" dirty="0"/>
              <a:t>PCA (principle component analysis)</a:t>
            </a:r>
            <a:r>
              <a:rPr lang="ko-KR" altLang="en-US" dirty="0"/>
              <a:t>라는 방법이 제안되어 있다고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Implementing distortions during training</a:t>
            </a: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의 학습 과정에서 실시간으로 </a:t>
            </a:r>
            <a:r>
              <a:rPr lang="en-US" altLang="ko-KR" dirty="0"/>
              <a:t>augmentation</a:t>
            </a:r>
            <a:r>
              <a:rPr lang="ko-KR" altLang="en-US" dirty="0"/>
              <a:t>을 진행하는 것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예를 들어 </a:t>
            </a:r>
            <a:r>
              <a:rPr lang="en-US" altLang="ko-KR" dirty="0"/>
              <a:t>4</a:t>
            </a:r>
            <a:r>
              <a:rPr lang="ko-KR" altLang="en-US" dirty="0"/>
              <a:t>코어가 있을 경우</a:t>
            </a:r>
            <a:r>
              <a:rPr lang="en-US" altLang="ko-KR" dirty="0"/>
              <a:t>, 3</a:t>
            </a:r>
            <a:r>
              <a:rPr lang="ko-KR" altLang="en-US" dirty="0"/>
              <a:t>코어는 학습에 나머지 </a:t>
            </a:r>
            <a:r>
              <a:rPr lang="en-US" altLang="ko-KR" dirty="0"/>
              <a:t>1</a:t>
            </a:r>
            <a:r>
              <a:rPr lang="ko-KR" altLang="en-US" dirty="0"/>
              <a:t>코어는 일부 </a:t>
            </a:r>
            <a:r>
              <a:rPr lang="en-US" altLang="ko-KR" dirty="0"/>
              <a:t>training set</a:t>
            </a:r>
            <a:r>
              <a:rPr lang="ko-KR" altLang="en-US" dirty="0"/>
              <a:t>에 대해 </a:t>
            </a:r>
            <a:r>
              <a:rPr lang="en-US" altLang="ko-KR" dirty="0"/>
              <a:t>mirroring </a:t>
            </a:r>
            <a:r>
              <a:rPr lang="ko-KR" altLang="en-US" dirty="0"/>
              <a:t>을 진행해 </a:t>
            </a:r>
            <a:r>
              <a:rPr lang="en-US" altLang="ko-KR" dirty="0"/>
              <a:t>mini-batch</a:t>
            </a:r>
            <a:r>
              <a:rPr lang="ko-KR" altLang="en-US" dirty="0"/>
              <a:t>에 </a:t>
            </a:r>
            <a:r>
              <a:rPr lang="en-US" altLang="ko-KR" dirty="0"/>
              <a:t>augmentation </a:t>
            </a:r>
            <a:r>
              <a:rPr lang="ko-KR" altLang="en-US" dirty="0"/>
              <a:t>된 </a:t>
            </a:r>
            <a:r>
              <a:rPr lang="en-US" altLang="ko-KR" dirty="0"/>
              <a:t>example</a:t>
            </a:r>
            <a:r>
              <a:rPr lang="ko-KR" altLang="en-US" dirty="0"/>
              <a:t>을 추가해주는 방식</a:t>
            </a:r>
            <a:r>
              <a:rPr lang="en-US" altLang="ko-KR" dirty="0"/>
              <a:t>.</a:t>
            </a:r>
          </a:p>
          <a:p>
            <a:r>
              <a:rPr lang="en-KR" dirty="0"/>
              <a:t>Data augmentation이란 분야도 여러 Hyperparameters가 있으므로</a:t>
            </a:r>
            <a:r>
              <a:rPr lang="en-US" altLang="ko-KR" dirty="0"/>
              <a:t>,</a:t>
            </a:r>
            <a:r>
              <a:rPr lang="en-KR" dirty="0"/>
              <a:t> 적절한 이용이 요구됨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1BD1-3127-82D7-837F-3C141AA4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CCF39-C45E-F543-8B17-FD85B35F2581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5E9F7-00A8-62C7-EF8F-2A1627DA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BC9B1-1AE9-C94D-25CD-7B71C2091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7"/>
          <a:stretch/>
        </p:blipFill>
        <p:spPr>
          <a:xfrm>
            <a:off x="7532016" y="1072045"/>
            <a:ext cx="3821783" cy="1055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27E6C-2376-1776-72C6-8AD875E6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02" y="2138629"/>
            <a:ext cx="3840997" cy="1556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6026A-F5CE-7B62-DBEC-26666D3D2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636" y="3706658"/>
            <a:ext cx="3248163" cy="2550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409E6-CC8B-FF03-0BA1-036DD71F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284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BC59-FDD0-05B6-2C1B-117915D2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Practical Advice for Using ConvNets - State of Computer Vision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D894-DB40-3E16-2444-196539DB6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각각에 대해 CNN을 구현하는 경우</a:t>
            </a:r>
            <a:r>
              <a:rPr lang="en-US" altLang="ko-KR" dirty="0"/>
              <a:t>, </a:t>
            </a:r>
            <a:r>
              <a:rPr lang="ko-KR" altLang="en-US" dirty="0"/>
              <a:t>비교적인 특징</a:t>
            </a:r>
            <a:endParaRPr lang="en-KR" dirty="0"/>
          </a:p>
          <a:p>
            <a:r>
              <a:rPr lang="en-KR" dirty="0"/>
              <a:t>Little Data : </a:t>
            </a:r>
          </a:p>
          <a:p>
            <a:pPr lvl="1"/>
            <a:r>
              <a:rPr lang="en-KR" dirty="0"/>
              <a:t>경험적인 개발능력이 더 요구됨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같은 알고리즘의 </a:t>
            </a:r>
            <a:r>
              <a:rPr lang="en-US" altLang="ko-KR" dirty="0"/>
              <a:t>CNN</a:t>
            </a:r>
            <a:r>
              <a:rPr lang="ko-KR" altLang="en-US" dirty="0"/>
              <a:t>이어도</a:t>
            </a:r>
            <a:r>
              <a:rPr lang="en-US" altLang="ko-KR" dirty="0"/>
              <a:t>, training set</a:t>
            </a:r>
            <a:r>
              <a:rPr lang="ko-KR" altLang="en-US" dirty="0"/>
              <a:t>이 적은 경우의 학습결과는 </a:t>
            </a:r>
            <a:r>
              <a:rPr lang="en-US" altLang="ko-KR" dirty="0"/>
              <a:t>training set</a:t>
            </a:r>
            <a:r>
              <a:rPr lang="ko-KR" altLang="en-US" dirty="0"/>
              <a:t>이 많은 경우보다 더 </a:t>
            </a:r>
            <a:r>
              <a:rPr lang="en-US" altLang="ko-KR" dirty="0"/>
              <a:t>overfitting </a:t>
            </a:r>
            <a:r>
              <a:rPr lang="ko-KR" altLang="en-US" dirty="0"/>
              <a:t>될 것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Loss</a:t>
            </a:r>
            <a:r>
              <a:rPr lang="ko-KR" altLang="en-US" dirty="0"/>
              <a:t>의 감소가 원활하지 않을 수도 있으므로</a:t>
            </a:r>
            <a:r>
              <a:rPr lang="en-US" altLang="ko-KR" dirty="0"/>
              <a:t>, hand-engineering</a:t>
            </a:r>
            <a:r>
              <a:rPr lang="ko-KR" altLang="en-US" dirty="0"/>
              <a:t>이 더 요구될 수 있음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Transfer </a:t>
            </a:r>
            <a:r>
              <a:rPr lang="en-US" dirty="0" err="1"/>
              <a:t>learning이</a:t>
            </a:r>
            <a:r>
              <a:rPr lang="en-US" dirty="0"/>
              <a:t> </a:t>
            </a:r>
            <a:r>
              <a:rPr lang="en-US" dirty="0" err="1"/>
              <a:t>효과적임</a:t>
            </a:r>
            <a:r>
              <a:rPr lang="en-US" altLang="ko-KR" dirty="0"/>
              <a:t>.</a:t>
            </a:r>
          </a:p>
          <a:p>
            <a:pPr lvl="2"/>
            <a:r>
              <a:rPr lang="en-US" dirty="0" err="1"/>
              <a:t>CNN의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parameters를</a:t>
            </a:r>
            <a:r>
              <a:rPr lang="en-US" dirty="0"/>
              <a:t> </a:t>
            </a:r>
            <a:r>
              <a:rPr lang="en-US" dirty="0" err="1"/>
              <a:t>효과적으로</a:t>
            </a:r>
            <a:r>
              <a:rPr lang="en-US" dirty="0"/>
              <a:t> </a:t>
            </a:r>
            <a:r>
              <a:rPr lang="en-US" dirty="0" err="1"/>
              <a:t>학습시킬</a:t>
            </a:r>
            <a:r>
              <a:rPr lang="en-US" dirty="0"/>
              <a:t> </a:t>
            </a:r>
            <a:r>
              <a:rPr lang="en-US" dirty="0" err="1"/>
              <a:t>만큼의</a:t>
            </a:r>
            <a:r>
              <a:rPr lang="en-US" dirty="0"/>
              <a:t> training </a:t>
            </a:r>
            <a:r>
              <a:rPr lang="en-US" dirty="0" err="1"/>
              <a:t>set이</a:t>
            </a:r>
            <a:r>
              <a:rPr lang="en-US" dirty="0"/>
              <a:t> </a:t>
            </a:r>
            <a:r>
              <a:rPr lang="en-US" dirty="0" err="1"/>
              <a:t>충분하지</a:t>
            </a:r>
            <a:r>
              <a:rPr lang="en-US" dirty="0"/>
              <a:t> </a:t>
            </a:r>
            <a:r>
              <a:rPr lang="en-US" dirty="0" err="1"/>
              <a:t>않기</a:t>
            </a:r>
            <a:r>
              <a:rPr lang="en-US" dirty="0"/>
              <a:t> </a:t>
            </a:r>
            <a:r>
              <a:rPr lang="en-US" dirty="0" err="1"/>
              <a:t>때문임</a:t>
            </a:r>
            <a:r>
              <a:rPr lang="en-US" altLang="ko-KR" dirty="0"/>
              <a:t>.</a:t>
            </a:r>
            <a:endParaRPr lang="en-KR" dirty="0"/>
          </a:p>
          <a:p>
            <a:endParaRPr lang="en-KR" dirty="0"/>
          </a:p>
          <a:p>
            <a:r>
              <a:rPr lang="en-US" dirty="0"/>
              <a:t>Big </a:t>
            </a:r>
            <a:r>
              <a:rPr lang="en-KR" dirty="0"/>
              <a:t>data : </a:t>
            </a:r>
          </a:p>
          <a:p>
            <a:pPr lvl="1"/>
            <a:r>
              <a:rPr lang="en-US" dirty="0"/>
              <a:t>H</a:t>
            </a:r>
            <a:r>
              <a:rPr lang="en-KR" dirty="0"/>
              <a:t>and-engineering이 덜 요구되지만</a:t>
            </a:r>
            <a:r>
              <a:rPr lang="en-US" altLang="ko-KR" dirty="0"/>
              <a:t>, </a:t>
            </a:r>
            <a:r>
              <a:rPr lang="ko-KR" altLang="en-US" dirty="0"/>
              <a:t>컴퓨팅 자원이 더 요구됨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학습 시스템을 구축하는 데에 시간이 더 소요될 것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Transfer learnin</a:t>
            </a:r>
            <a:r>
              <a:rPr lang="en-US" altLang="ko-KR" dirty="0"/>
              <a:t>g </a:t>
            </a:r>
            <a:r>
              <a:rPr lang="ko-KR" altLang="en-US" dirty="0"/>
              <a:t>을 할 경우 모든 </a:t>
            </a:r>
            <a:r>
              <a:rPr lang="en-US" altLang="ko-KR" dirty="0"/>
              <a:t>parameters</a:t>
            </a:r>
            <a:r>
              <a:rPr lang="ko-KR" altLang="en-US" dirty="0" err="1"/>
              <a:t>를</a:t>
            </a:r>
            <a:r>
              <a:rPr lang="ko-KR" altLang="en-US" dirty="0"/>
              <a:t> 다시 초기화하는 것이 좋을 수 있음</a:t>
            </a:r>
            <a:r>
              <a:rPr lang="en-US" altLang="ko-KR" dirty="0"/>
              <a:t>.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1BD1-3127-82D7-837F-3C141AA4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0BD4-5713-A740-8894-059667680EC6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5E9F7-00A8-62C7-EF8F-2A1627DA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038A31-5237-F1CA-8D07-4F07A23E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1567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BC59-FDD0-05B6-2C1B-117915D2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Practical Advice for Using ConvNets - State of Computer Vision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D894-DB40-3E16-2444-196539DB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7772400" cy="5174640"/>
          </a:xfrm>
        </p:spPr>
        <p:txBody>
          <a:bodyPr/>
          <a:lstStyle/>
          <a:p>
            <a:r>
              <a:rPr lang="en-US" dirty="0"/>
              <a:t>Use open source code</a:t>
            </a:r>
          </a:p>
          <a:p>
            <a:pPr lvl="1"/>
            <a:r>
              <a:rPr lang="en-US" altLang="ko-KR" dirty="0"/>
              <a:t>Use architectures of networks published in the literature</a:t>
            </a:r>
          </a:p>
          <a:p>
            <a:pPr lvl="1"/>
            <a:r>
              <a:rPr lang="en-US" altLang="ko-KR" dirty="0"/>
              <a:t>Use open source implementations if possible</a:t>
            </a:r>
          </a:p>
          <a:p>
            <a:pPr lvl="1"/>
            <a:r>
              <a:rPr lang="en-US" altLang="ko-KR" dirty="0"/>
              <a:t>Use pretrained models and fine-tune on tour dataset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1BD1-3127-82D7-837F-3C141AA4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F623F-E56E-8F43-9AC4-5EE938A98C35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5E9F7-00A8-62C7-EF8F-2A1627DA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8EE804-9F9A-0474-7BF5-193E309A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18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8148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5844-0A17-2588-408A-301B5667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1B4A-ECFF-4003-F17B-327CA014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5835732" cy="48583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Case Studies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Classic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ResNets (2015)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Why ResNets Work?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Inception Network (2014)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1x1 Convolutions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MobileNetV1 (2017)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MobileNetV2 (2019)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EfficientNet (2019)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Practical Advice for Using ConvNets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Transfer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Data Augmentation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State of Computer Vision</a:t>
            </a:r>
            <a:endParaRPr lang="en-KR" dirty="0"/>
          </a:p>
          <a:p>
            <a:pPr marL="800100" lvl="1" indent="-342900">
              <a:buFont typeface="+mj-lt"/>
              <a:buAutoNum type="arabicPeriod"/>
            </a:pP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BA7F-CF0A-7835-AB2A-97896B5D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79174-FD42-EE4D-B5A1-FABFE6C1E072}" type="datetime4">
              <a:rPr lang="en-US" smtClean="0"/>
              <a:t>August 24,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C314-3756-3DE1-F56C-1363367A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D0133-D96A-1DEF-804F-7E0FA676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343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9208-A6CB-13F1-1BB3-AB2DADB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Classic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CA0-F3CC-AB8D-26A4-06331760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8941420" cy="5174640"/>
          </a:xfrm>
        </p:spPr>
        <p:txBody>
          <a:bodyPr/>
          <a:lstStyle/>
          <a:p>
            <a:r>
              <a:rPr lang="en-US" dirty="0"/>
              <a:t>LeNet-5 (1998)</a:t>
            </a:r>
          </a:p>
          <a:p>
            <a:pPr lvl="1"/>
            <a:endParaRPr lang="en-US" altLang="ko-KR" dirty="0"/>
          </a:p>
          <a:p>
            <a:pPr lvl="2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A62-1014-C4F4-806D-64F3BB87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B41A-A78A-7046-8F09-3FDAF8DA8AA8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4A9B-DAE7-7289-AFF9-82BF392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DF13920-7142-47D4-C59B-D662E0675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5768"/>
              </p:ext>
            </p:extLst>
          </p:nvPr>
        </p:nvGraphicFramePr>
        <p:xfrm>
          <a:off x="6055581" y="1397756"/>
          <a:ext cx="5298220" cy="2331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24555">
                  <a:extLst>
                    <a:ext uri="{9D8B030D-6E8A-4147-A177-3AD203B41FA5}">
                      <a16:colId xmlns:a16="http://schemas.microsoft.com/office/drawing/2014/main" val="459333009"/>
                    </a:ext>
                  </a:extLst>
                </a:gridCol>
                <a:gridCol w="1324555">
                  <a:extLst>
                    <a:ext uri="{9D8B030D-6E8A-4147-A177-3AD203B41FA5}">
                      <a16:colId xmlns:a16="http://schemas.microsoft.com/office/drawing/2014/main" val="3761159779"/>
                    </a:ext>
                  </a:extLst>
                </a:gridCol>
                <a:gridCol w="1324555">
                  <a:extLst>
                    <a:ext uri="{9D8B030D-6E8A-4147-A177-3AD203B41FA5}">
                      <a16:colId xmlns:a16="http://schemas.microsoft.com/office/drawing/2014/main" val="2508470288"/>
                    </a:ext>
                  </a:extLst>
                </a:gridCol>
                <a:gridCol w="1324555">
                  <a:extLst>
                    <a:ext uri="{9D8B030D-6E8A-4147-A177-3AD203B41FA5}">
                      <a16:colId xmlns:a16="http://schemas.microsoft.com/office/drawing/2014/main" val="868829266"/>
                    </a:ext>
                  </a:extLst>
                </a:gridCol>
              </a:tblGrid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(SUM = 61.7K)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Activation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Activation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#parameters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453729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(32, 32, 1)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1,024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397980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CONV1 (f=5, 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(28, 28, 6)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4,704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998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AVG POOL1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(14, 14, 6)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1,176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07718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CONV2 (f=5, 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(10, 10, 16)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2,416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90168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AVG POOL2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(5, 5, 16)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56559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FC3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(120, 1)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48,120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491227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FC4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(84, 1)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10,164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738682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Softmax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(10, 1)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77333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F3D2376-1D09-3631-1290-606C55D8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26" y="1397756"/>
            <a:ext cx="4297893" cy="3491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74737-D969-F22C-9BC8-9E1ADCC3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25" y="3908863"/>
            <a:ext cx="5647175" cy="2231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0D57AF8-A536-A539-64BF-E052158C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9902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9208-A6CB-13F1-1BB3-AB2DADB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Classic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CA0-F3CC-AB8D-26A4-06331760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2896"/>
            <a:ext cx="8941420" cy="5174640"/>
          </a:xfrm>
        </p:spPr>
        <p:txBody>
          <a:bodyPr>
            <a:normAutofit/>
          </a:bodyPr>
          <a:lstStyle/>
          <a:p>
            <a:r>
              <a:rPr lang="en-US" dirty="0"/>
              <a:t>AlexNet (2012)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A62-1014-C4F4-806D-64F3BB87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64C5-84AE-3F4D-9F23-F8317549C9BD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4A9B-DAE7-7289-AFF9-82BF392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DF13920-7142-47D4-C59B-D662E0675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448550"/>
              </p:ext>
            </p:extLst>
          </p:nvPr>
        </p:nvGraphicFramePr>
        <p:xfrm>
          <a:off x="6217919" y="1905623"/>
          <a:ext cx="5297373" cy="3368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68477">
                  <a:extLst>
                    <a:ext uri="{9D8B030D-6E8A-4147-A177-3AD203B41FA5}">
                      <a16:colId xmlns:a16="http://schemas.microsoft.com/office/drawing/2014/main" val="459333009"/>
                    </a:ext>
                  </a:extLst>
                </a:gridCol>
                <a:gridCol w="1266773">
                  <a:extLst>
                    <a:ext uri="{9D8B030D-6E8A-4147-A177-3AD203B41FA5}">
                      <a16:colId xmlns:a16="http://schemas.microsoft.com/office/drawing/2014/main" val="3761159779"/>
                    </a:ext>
                  </a:extLst>
                </a:gridCol>
                <a:gridCol w="1237780">
                  <a:extLst>
                    <a:ext uri="{9D8B030D-6E8A-4147-A177-3AD203B41FA5}">
                      <a16:colId xmlns:a16="http://schemas.microsoft.com/office/drawing/2014/main" val="2508470288"/>
                    </a:ext>
                  </a:extLst>
                </a:gridCol>
                <a:gridCol w="1324343">
                  <a:extLst>
                    <a:ext uri="{9D8B030D-6E8A-4147-A177-3AD203B41FA5}">
                      <a16:colId xmlns:a16="http://schemas.microsoft.com/office/drawing/2014/main" val="868829266"/>
                    </a:ext>
                  </a:extLst>
                </a:gridCol>
              </a:tblGrid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(SUM = 62.3M)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Activation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Activation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#parameters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453729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(227, 227, 3)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154,587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397980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CONV1 (f=11, s=4)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(55, 55, 96)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290,400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34,944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998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MAX-POOL1 (f=3, s=2)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(27, 27, 96)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69,984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-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607718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CONV2 (f=3, same)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(27, 27, 256)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186,624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614,656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90168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MAX-POOL2 (f=3, s=2)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(13, 13, 256)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43,264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-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56559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CONV3 (f=3, same)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(13, 13, 384)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64,896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885,120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131540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CONV4 (f=3, same)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(13, 13, 384)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64,896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1,327,488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609107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dirty="0"/>
                        <a:t>CONV5 (f=3, same)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(13, 13, 256)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43,264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884,992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704772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MAX-POOL (f=3, s=2)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100" dirty="0"/>
                        <a:t>(6, 6, 256)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9,216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-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61697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FC6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(4096, 1)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37,748,736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46195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FC7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(4096, 1)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16,777,216</a:t>
                      </a:r>
                      <a:endParaRPr lang="en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080919"/>
                  </a:ext>
                </a:extLst>
              </a:tr>
              <a:tr h="235103"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Softmax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(1000, 1)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/>
                        <a:t>4,096,000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80436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68E3259-A0EA-44C8-ABB4-E6D1BEEA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4" y="2906376"/>
            <a:ext cx="4218512" cy="1441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00CE7-64CB-9881-20E2-ED0422402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95"/>
          <a:stretch/>
        </p:blipFill>
        <p:spPr>
          <a:xfrm>
            <a:off x="1144794" y="4456993"/>
            <a:ext cx="3405061" cy="1168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1BBDD-1624-E694-ED38-C327A981F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94" y="1397602"/>
            <a:ext cx="3855445" cy="1351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DDD1C-91D9-9877-0E91-2949A1180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94" y="5699140"/>
            <a:ext cx="1665538" cy="58724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0D7F0-C6FF-BC00-55C4-68A1D3A9DF0C}"/>
                  </a:ext>
                </a:extLst>
              </p:cNvPr>
              <p:cNvSpPr txBox="1"/>
              <p:nvPr/>
            </p:nvSpPr>
            <p:spPr>
              <a:xfrm>
                <a:off x="2847324" y="5784140"/>
                <a:ext cx="2232534" cy="4956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227+0−11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55.00</m:t>
                      </m:r>
                    </m:oMath>
                  </m:oMathPara>
                </a14:m>
                <a:endParaRPr lang="en-KR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0D7F0-C6FF-BC00-55C4-68A1D3A9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324" y="5784140"/>
                <a:ext cx="2232534" cy="495649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94054-D8C1-9F07-A8C3-2C0B39AB9B04}"/>
                  </a:ext>
                </a:extLst>
              </p:cNvPr>
              <p:cNvSpPr txBox="1"/>
              <p:nvPr/>
            </p:nvSpPr>
            <p:spPr>
              <a:xfrm>
                <a:off x="5121011" y="5781305"/>
                <a:ext cx="2232534" cy="4956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+0−11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54.75</m:t>
                      </m:r>
                    </m:oMath>
                  </m:oMathPara>
                </a14:m>
                <a:endParaRPr lang="en-KR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94054-D8C1-9F07-A8C3-2C0B39AB9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011" y="5781305"/>
                <a:ext cx="2232534" cy="495649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3A5A5F-304B-C980-5523-AFAC58BE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044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9208-A6CB-13F1-1BB3-AB2DADB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Classic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CA0-F3CC-AB8D-26A4-06331760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978"/>
            <a:ext cx="9935190" cy="5174640"/>
          </a:xfrm>
        </p:spPr>
        <p:txBody>
          <a:bodyPr/>
          <a:lstStyle/>
          <a:p>
            <a:r>
              <a:rPr lang="en-US" dirty="0"/>
              <a:t>VGG-16 (2015)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A62-1014-C4F4-806D-64F3BB87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797C3-E826-C147-B15B-31FC30BA2D3A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4A9B-DAE7-7289-AFF9-82BF392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906D2-5273-5D18-CC38-BDDE4EF2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6" y="1330921"/>
            <a:ext cx="4759553" cy="1329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3E25E3-3FFE-C77A-7E5B-6C445EFE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83" y="2759224"/>
            <a:ext cx="3513099" cy="3552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56F7FF-EAE6-3D22-2B50-E8DEDA5CA038}"/>
              </a:ext>
            </a:extLst>
          </p:cNvPr>
          <p:cNvSpPr txBox="1"/>
          <p:nvPr/>
        </p:nvSpPr>
        <p:spPr>
          <a:xfrm>
            <a:off x="9383811" y="2506189"/>
            <a:ext cx="6783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KR" sz="1400" dirty="0"/>
              <a:t>ase 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F18816-7BE6-CC3C-7E9A-9E18A440B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36" y="4904578"/>
            <a:ext cx="2868621" cy="140692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70AF5EE-EE75-D3C3-1162-C5BB76D12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252796"/>
              </p:ext>
            </p:extLst>
          </p:nvPr>
        </p:nvGraphicFramePr>
        <p:xfrm>
          <a:off x="7447991" y="916543"/>
          <a:ext cx="3871640" cy="53949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67910">
                  <a:extLst>
                    <a:ext uri="{9D8B030D-6E8A-4147-A177-3AD203B41FA5}">
                      <a16:colId xmlns:a16="http://schemas.microsoft.com/office/drawing/2014/main" val="2032086543"/>
                    </a:ext>
                  </a:extLst>
                </a:gridCol>
                <a:gridCol w="967910">
                  <a:extLst>
                    <a:ext uri="{9D8B030D-6E8A-4147-A177-3AD203B41FA5}">
                      <a16:colId xmlns:a16="http://schemas.microsoft.com/office/drawing/2014/main" val="1863955735"/>
                    </a:ext>
                  </a:extLst>
                </a:gridCol>
                <a:gridCol w="967910">
                  <a:extLst>
                    <a:ext uri="{9D8B030D-6E8A-4147-A177-3AD203B41FA5}">
                      <a16:colId xmlns:a16="http://schemas.microsoft.com/office/drawing/2014/main" val="2070960928"/>
                    </a:ext>
                  </a:extLst>
                </a:gridCol>
                <a:gridCol w="967910">
                  <a:extLst>
                    <a:ext uri="{9D8B030D-6E8A-4147-A177-3AD203B41FA5}">
                      <a16:colId xmlns:a16="http://schemas.microsoft.com/office/drawing/2014/main" val="3184281863"/>
                    </a:ext>
                  </a:extLst>
                </a:gridCol>
              </a:tblGrid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(SUM = 138.35M)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Activation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Activation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#parameters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28284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(224, 224, 3)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150,528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4423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(224, 224, 64)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3,211,264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1,792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38709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(224, 224, 64)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3,211,264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36,928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938448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MAX-POOL2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(112, 112, 64)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802,816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779867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(112, 112, 128)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1,605,632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73,856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409207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(112, 112, 128)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1,605,632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147,584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75887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MAX-POOL4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(56, 56, 128)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401,408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97907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(56, 56, 256)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802,816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295,168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376269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(56, 56, 256)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802,816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590,080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273489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(56, 56, 256)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802,816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590,080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34931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MAX-POOL7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(28, 28, 256)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200,704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208892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(28, 28, 512)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401,408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1,180,160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5611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(28, 28, 512)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401,408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2,359,808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402460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(28, 28, 512)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401,408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2,359,808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47074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MAX-POOL10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(14, 14, 512)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100,352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707856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(14, 14, 512)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100,352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2,359,808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84668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(14, 14, 512)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100,352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2,359,808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920173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CONV13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(14, 14, 512)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100,352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2,359,808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487739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MAX-POOL13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(7, 7, 512)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25,088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61574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FC14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(4096, 1)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102,764,544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77770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FC15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(4096, 1)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16,781,312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18165"/>
                  </a:ext>
                </a:extLst>
              </a:tr>
              <a:tr h="224984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FC16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(1000, 1)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4,097,000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9040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BEC527-0F62-9891-C5EF-418EC99EA223}"/>
                  </a:ext>
                </a:extLst>
              </p14:cNvPr>
              <p14:cNvContentPartPr/>
              <p14:nvPr/>
            </p14:nvContentPartPr>
            <p14:xfrm>
              <a:off x="4222800" y="3135991"/>
              <a:ext cx="2730600" cy="2826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BEC527-0F62-9891-C5EF-418EC99EA2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6800" y="3064351"/>
                <a:ext cx="2802240" cy="2970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9A2C9EE-DD96-3D25-D350-204D88BB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4878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9208-A6CB-13F1-1BB3-AB2DADB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ResNets (2015)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CA0-F3CC-AB8D-26A4-06331760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2"/>
            <a:ext cx="9935190" cy="5174640"/>
          </a:xfrm>
        </p:spPr>
        <p:txBody>
          <a:bodyPr/>
          <a:lstStyle/>
          <a:p>
            <a:r>
              <a:rPr lang="en-US" dirty="0"/>
              <a:t>ResNet (2015)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Residual function F </a:t>
            </a:r>
            <a:r>
              <a:rPr lang="en-US" dirty="0" err="1"/>
              <a:t>란</a:t>
            </a:r>
            <a:r>
              <a:rPr lang="en-US" dirty="0"/>
              <a:t> </a:t>
            </a:r>
            <a:r>
              <a:rPr lang="en-US" dirty="0" err="1"/>
              <a:t>개념이</a:t>
            </a:r>
            <a:r>
              <a:rPr lang="en-US" dirty="0"/>
              <a:t> </a:t>
            </a:r>
            <a:r>
              <a:rPr lang="en-US" dirty="0" err="1"/>
              <a:t>등장함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Layer</a:t>
            </a:r>
            <a:r>
              <a:rPr lang="ko-KR" altLang="en-US" dirty="0" err="1"/>
              <a:t>를</a:t>
            </a:r>
            <a:r>
              <a:rPr lang="ko-KR" altLang="en-US" dirty="0"/>
              <a:t> 뛰어넘어서 이전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을 전달</a:t>
            </a:r>
            <a:r>
              <a:rPr lang="en-US" altLang="ko-KR" dirty="0"/>
              <a:t>(add)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A62-1014-C4F4-806D-64F3BB87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1831-2A33-9D40-B9C3-66A7A2114534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4A9B-DAE7-7289-AFF9-82BF392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2CE495-BC50-1348-E5DF-CE583D71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346322"/>
            <a:ext cx="4114800" cy="3341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5943C-CF33-1FBA-9489-847D6457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423" y="973505"/>
            <a:ext cx="2137377" cy="5293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FD8DF4-A4DE-BD37-7A8C-9A0FCE8A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327760"/>
            <a:ext cx="2971800" cy="168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D4B9D48-2EB4-F40D-BFAC-6ED0DBC8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473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9208-A6CB-13F1-1BB3-AB2DADB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Why ResNets Work?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C3CA0-F3CC-AB8D-26A4-063317609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9935190" cy="5174640"/>
              </a:xfrm>
            </p:spPr>
            <p:txBody>
              <a:bodyPr/>
              <a:lstStyle/>
              <a:p>
                <a:r>
                  <a:rPr lang="en-US" dirty="0"/>
                  <a:t>ResNet (2015)</a:t>
                </a:r>
              </a:p>
              <a:p>
                <a:pPr lvl="1"/>
                <a:r>
                  <a:rPr lang="en-KR" dirty="0"/>
                  <a:t>지나치게 깊은 network는 학습이 원활하지 않을 수 있음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어떤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의 중간 지점에서 다음을 얻는다고 가정할 때에</a:t>
                </a:r>
                <a:r>
                  <a:rPr lang="en-US" altLang="ko-KR" dirty="0"/>
                  <a:t>,</a:t>
                </a:r>
              </a:p>
              <a:p>
                <a:pPr lvl="2"/>
                <a:r>
                  <a:rPr lang="ko-KR" altLang="en-US" dirty="0"/>
                  <a:t>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:r>
                  <a:rPr lang="en-US" altLang="ko-KR" dirty="0"/>
                  <a:t>activation function</a:t>
                </a:r>
                <a:r>
                  <a:rPr lang="ko-KR" altLang="en-US" dirty="0"/>
                  <a:t>은 </a:t>
                </a:r>
                <a:r>
                  <a:rPr lang="en-US" altLang="ko-KR" dirty="0" err="1"/>
                  <a:t>ReLU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𝑠h𝑎𝑝𝑒</m:t>
                    </m:r>
                  </m:oMath>
                </a14:m>
                <a:r>
                  <a:rPr lang="ko-KR" altLang="en-US" dirty="0" err="1"/>
                  <a:t>라고</a:t>
                </a:r>
                <a:r>
                  <a:rPr lang="ko-KR" altLang="en-US" dirty="0"/>
                  <a:t> 가정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b="0" dirty="0"/>
                  <a:t> </a:t>
                </a:r>
                <a:r>
                  <a:rPr lang="ko-KR" altLang="en-US" b="0" dirty="0"/>
                  <a:t>임</a:t>
                </a:r>
                <a:r>
                  <a:rPr lang="en-US" altLang="ko-KR" b="0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b="0" dirty="0"/>
                  <a:t> 임</a:t>
                </a:r>
                <a:r>
                  <a:rPr lang="en-US" altLang="ko-KR" b="0" dirty="0"/>
                  <a:t>.</a:t>
                </a:r>
              </a:p>
              <a:p>
                <a:pPr lvl="1"/>
                <a:r>
                  <a:rPr lang="en-US" altLang="ko-KR" dirty="0"/>
                  <a:t>L2 regulation </a:t>
                </a:r>
                <a:r>
                  <a:rPr lang="ko-KR" altLang="en-US" dirty="0"/>
                  <a:t>을 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들이 </a:t>
                </a:r>
                <a:r>
                  <a:rPr lang="en-US" altLang="ko-KR" dirty="0"/>
                  <a:t>decay</a:t>
                </a:r>
                <a:r>
                  <a:rPr lang="ko-KR" altLang="en-US" dirty="0"/>
                  <a:t>되는 경향이 존재함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만약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dirty="0"/>
                  <a:t>일 것이므로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값들이 존재함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정리 </a:t>
                </a:r>
                <a:r>
                  <a:rPr lang="en-US" altLang="ko-KR" dirty="0"/>
                  <a:t>: Network</a:t>
                </a:r>
                <a:r>
                  <a:rPr lang="ko-KR" altLang="en-US" dirty="0"/>
                  <a:t>가 깊을 때에 일부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이어도</a:t>
                </a:r>
                <a:r>
                  <a:rPr lang="en-US" altLang="ko-KR" dirty="0"/>
                  <a:t>, Residual block</a:t>
                </a:r>
                <a:r>
                  <a:rPr lang="ko-KR" altLang="en-US" dirty="0"/>
                  <a:t>에서 이전 </a:t>
                </a:r>
                <a:r>
                  <a:rPr lang="en-US" altLang="ko-KR" dirty="0"/>
                  <a:t>layer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값을 보존해주기 때문에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학습이 비교적 원활할 것임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residual block</a:t>
                </a:r>
                <a:r>
                  <a:rPr lang="ko-KR" altLang="en-US" dirty="0"/>
                  <a:t>을 통한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의 보존이 없다면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것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C3CA0-F3CC-AB8D-26A4-063317609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9935190" cy="5174640"/>
              </a:xfrm>
              <a:blipFill>
                <a:blip r:embed="rId2"/>
                <a:stretch>
                  <a:fillRect l="-38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A62-1014-C4F4-806D-64F3BB87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7F77-8DE4-CA41-90CE-32FF31203D58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4A9B-DAE7-7289-AFF9-82BF392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CC533-537D-DF90-69FE-4C45B632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1082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B177-BF35-C81E-5EC4-DC881B9B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Inception Network (2014)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E7B9-F9FA-6C09-DB4E-CD771837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latin typeface="+mn-ea"/>
                <a:ea typeface="+mn-ea"/>
              </a:rPr>
              <a:t>Inception module의 모습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-KR" dirty="0">
              <a:latin typeface="+mn-ea"/>
              <a:ea typeface="+mn-e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87876-C9CF-58C5-38D2-1F5D2A1F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F736-6BD9-AC4A-8599-558403866DAC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78714-FB2F-B975-DFF1-ABE69BB4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AE3263-479F-F655-1399-C8E7A023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34" y="1395197"/>
            <a:ext cx="24638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19467-06DF-00F8-CF79-2E970E4C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20" y="1385999"/>
            <a:ext cx="4532394" cy="2295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99375-BF45-FE1A-B6F4-DB9EE0FF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0" y="3908331"/>
            <a:ext cx="6540500" cy="2105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F126D4-BCB7-428A-1B14-221E6531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127" y="933014"/>
            <a:ext cx="2188673" cy="5313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2D93A6B-30F2-6B7C-209D-66913493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2369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9208-A6CB-13F1-1BB3-AB2DADB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Case Studies – Inception Network (2014) - 1x1 convolution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3CA0-F3CC-AB8D-26A4-06331760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935"/>
            <a:ext cx="9935190" cy="5174640"/>
          </a:xfrm>
        </p:spPr>
        <p:txBody>
          <a:bodyPr/>
          <a:lstStyle/>
          <a:p>
            <a:r>
              <a:rPr lang="en-US" dirty="0"/>
              <a:t>1x1 convolution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(6, 6, 32)</a:t>
            </a:r>
            <a:r>
              <a:rPr lang="en-US" dirty="0" err="1"/>
              <a:t>에</a:t>
            </a:r>
            <a:r>
              <a:rPr lang="en-US" dirty="0"/>
              <a:t> (f=1, s=1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convolution</a:t>
            </a:r>
            <a:r>
              <a:rPr lang="ko-KR" altLang="en-US" dirty="0"/>
              <a:t>을 적용하면</a:t>
            </a:r>
            <a:r>
              <a:rPr lang="en-US" altLang="ko-KR" dirty="0"/>
              <a:t>, (6, 6, #filters)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가 됨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 err="1"/>
              <a:t>이는</a:t>
            </a:r>
            <a:r>
              <a:rPr lang="en-US" dirty="0"/>
              <a:t> convolution </a:t>
            </a:r>
            <a:r>
              <a:rPr lang="en-US" dirty="0" err="1"/>
              <a:t>과정에서</a:t>
            </a:r>
            <a:r>
              <a:rPr lang="en-US" dirty="0"/>
              <a:t> channel </a:t>
            </a:r>
            <a:r>
              <a:rPr lang="en-US" dirty="0" err="1"/>
              <a:t>수를</a:t>
            </a:r>
            <a:r>
              <a:rPr lang="en-US" dirty="0"/>
              <a:t> </a:t>
            </a:r>
            <a:r>
              <a:rPr lang="en-US" dirty="0" err="1"/>
              <a:t>줄이는</a:t>
            </a:r>
            <a:r>
              <a:rPr lang="en-US" dirty="0"/>
              <a:t> </a:t>
            </a:r>
            <a:r>
              <a:rPr lang="en-US" dirty="0" err="1"/>
              <a:t>효과를</a:t>
            </a:r>
            <a:r>
              <a:rPr lang="en-US" dirty="0"/>
              <a:t> </a:t>
            </a:r>
            <a:r>
              <a:rPr lang="en-US" dirty="0" err="1"/>
              <a:t>가짐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Height, wight </a:t>
            </a:r>
            <a:r>
              <a:rPr lang="en-US" dirty="0" err="1"/>
              <a:t>를</a:t>
            </a:r>
            <a:r>
              <a:rPr lang="en-US" dirty="0"/>
              <a:t> </a:t>
            </a:r>
            <a:r>
              <a:rPr lang="en-US" dirty="0" err="1"/>
              <a:t>줄이고</a:t>
            </a:r>
            <a:r>
              <a:rPr lang="en-US" dirty="0"/>
              <a:t> </a:t>
            </a:r>
            <a:r>
              <a:rPr lang="en-US" dirty="0" err="1"/>
              <a:t>싶을</a:t>
            </a:r>
            <a:r>
              <a:rPr lang="en-US" dirty="0"/>
              <a:t> </a:t>
            </a:r>
            <a:r>
              <a:rPr lang="en-US" dirty="0" err="1"/>
              <a:t>때엔</a:t>
            </a:r>
            <a:r>
              <a:rPr lang="en-US" dirty="0"/>
              <a:t> pooling</a:t>
            </a:r>
          </a:p>
          <a:p>
            <a:pPr lvl="1"/>
            <a:r>
              <a:rPr lang="en-US" dirty="0" err="1"/>
              <a:t>Channel을</a:t>
            </a:r>
            <a:r>
              <a:rPr lang="en-US" dirty="0"/>
              <a:t> </a:t>
            </a:r>
            <a:r>
              <a:rPr lang="en-US" dirty="0" err="1"/>
              <a:t>줄이고</a:t>
            </a:r>
            <a:r>
              <a:rPr lang="en-US" dirty="0"/>
              <a:t> </a:t>
            </a:r>
            <a:r>
              <a:rPr lang="en-US" dirty="0" err="1"/>
              <a:t>싶을</a:t>
            </a:r>
            <a:r>
              <a:rPr lang="en-US" dirty="0"/>
              <a:t> </a:t>
            </a:r>
            <a:r>
              <a:rPr lang="en-US" dirty="0" err="1"/>
              <a:t>때엔</a:t>
            </a:r>
            <a:r>
              <a:rPr lang="en-US" dirty="0"/>
              <a:t> 1x1 </a:t>
            </a:r>
            <a:r>
              <a:rPr lang="en-US" dirty="0" err="1"/>
              <a:t>convolution을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</a:t>
            </a:r>
            <a:r>
              <a:rPr lang="en-US" dirty="0" err="1"/>
              <a:t>됨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 err="1"/>
              <a:t>다만</a:t>
            </a:r>
            <a:r>
              <a:rPr lang="en-US" altLang="ko-KR" b="1" dirty="0"/>
              <a:t>, 1x1 convolution</a:t>
            </a:r>
            <a:r>
              <a:rPr lang="ko-KR" altLang="en-US" b="1" dirty="0"/>
              <a:t>은 이전에 존재했을 수도 있음</a:t>
            </a:r>
            <a:r>
              <a:rPr lang="en-US" altLang="ko-KR" b="1" dirty="0"/>
              <a:t>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5A62-1014-C4F4-806D-64F3BB87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244CF-5F3D-A340-B237-DCA12CE4AD3F}" type="datetime4">
              <a:rPr lang="en-US" smtClean="0"/>
              <a:t>August 24,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C4A9B-DAE7-7289-AFF9-82BF392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8D165-6630-5DC1-6642-6D9141EFF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06"/>
          <a:stretch/>
        </p:blipFill>
        <p:spPr>
          <a:xfrm>
            <a:off x="1154523" y="1376314"/>
            <a:ext cx="6451600" cy="1616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D1C8F0-D7BD-5B25-6331-2DDF7F50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 altLang="ko-KR"/>
              <a:t>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007931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10072</TotalTime>
  <Words>1952</Words>
  <Application>Microsoft Macintosh PowerPoint</Application>
  <PresentationFormat>Widescreen</PresentationFormat>
  <Paragraphs>435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맑은 고딕</vt:lpstr>
      <vt:lpstr>맑은 고딕</vt:lpstr>
      <vt:lpstr>Arial</vt:lpstr>
      <vt:lpstr>Calibri</vt:lpstr>
      <vt:lpstr>Cambria Math</vt:lpstr>
      <vt:lpstr>Custom Design</vt:lpstr>
      <vt:lpstr>Convolutional Neural Networks  (Andrew Ng)  &lt;Week 1 Summary&gt;</vt:lpstr>
      <vt:lpstr>목차</vt:lpstr>
      <vt:lpstr>1. Case Studies – Classic Networks</vt:lpstr>
      <vt:lpstr>1. Case Studies – Classic Networks</vt:lpstr>
      <vt:lpstr>1. Case Studies – Classic Networks</vt:lpstr>
      <vt:lpstr>1. Case Studies – ResNets (2015)</vt:lpstr>
      <vt:lpstr>1. Case Studies – Why ResNets Work?</vt:lpstr>
      <vt:lpstr>1. Case Studies – Inception Network (2014)</vt:lpstr>
      <vt:lpstr>1. Case Studies – Inception Network (2014) - 1x1 convolution</vt:lpstr>
      <vt:lpstr>1. Case Studies – Inception Network Motivation (2014)</vt:lpstr>
      <vt:lpstr>1. Case Studies – MobileNetV1 (2017)</vt:lpstr>
      <vt:lpstr>1. Case Studies – MobileNetV1 (2017)</vt:lpstr>
      <vt:lpstr>1. Case Studies – MobileNetV2 (2019)</vt:lpstr>
      <vt:lpstr>1. Case Studies – EfficientNet (2019)</vt:lpstr>
      <vt:lpstr>2. Practical Advice for Using ConvNets - Transfer Learning</vt:lpstr>
      <vt:lpstr>2. Practical Advice for Using ConvNets - Data Augmentation</vt:lpstr>
      <vt:lpstr>2. Practical Advice for Using ConvNets - State of Computer Vision</vt:lpstr>
      <vt:lpstr>2. Practical Advice for Using ConvNets - State of 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581</cp:revision>
  <dcterms:created xsi:type="dcterms:W3CDTF">2023-06-22T01:53:31Z</dcterms:created>
  <dcterms:modified xsi:type="dcterms:W3CDTF">2023-08-24T11:48:40Z</dcterms:modified>
</cp:coreProperties>
</file>